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72" r:id="rId2"/>
    <p:sldId id="271" r:id="rId3"/>
    <p:sldId id="313" r:id="rId4"/>
    <p:sldId id="312" r:id="rId5"/>
    <p:sldId id="300" r:id="rId6"/>
    <p:sldId id="301" r:id="rId7"/>
    <p:sldId id="302" r:id="rId8"/>
    <p:sldId id="303" r:id="rId9"/>
    <p:sldId id="314" r:id="rId10"/>
    <p:sldId id="305" r:id="rId11"/>
    <p:sldId id="306" r:id="rId12"/>
    <p:sldId id="294" r:id="rId13"/>
    <p:sldId id="304" r:id="rId14"/>
    <p:sldId id="307" r:id="rId15"/>
    <p:sldId id="308" r:id="rId16"/>
    <p:sldId id="309" r:id="rId17"/>
    <p:sldId id="281" r:id="rId18"/>
    <p:sldId id="311" r:id="rId19"/>
    <p:sldId id="27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F24"/>
    <a:srgbClr val="013E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60"/>
  </p:normalViewPr>
  <p:slideViewPr>
    <p:cSldViewPr snapToGrid="0">
      <p:cViewPr varScale="1">
        <p:scale>
          <a:sx n="108" d="100"/>
          <a:sy n="108" d="100"/>
        </p:scale>
        <p:origin x="762"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813B5B4-D974-4CD4-838A-D78B5F002F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7EAB582-6A48-414F-A5A2-F74EAC4B14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6BD120-F3F0-421C-8865-9085690E9ACB}" type="datetimeFigureOut">
              <a:rPr lang="zh-CN" altLang="en-US" smtClean="0"/>
              <a:t>2021/9/2</a:t>
            </a:fld>
            <a:endParaRPr lang="zh-CN" altLang="en-US"/>
          </a:p>
        </p:txBody>
      </p:sp>
      <p:sp>
        <p:nvSpPr>
          <p:cNvPr id="4" name="页脚占位符 3">
            <a:extLst>
              <a:ext uri="{FF2B5EF4-FFF2-40B4-BE49-F238E27FC236}">
                <a16:creationId xmlns:a16="http://schemas.microsoft.com/office/drawing/2014/main" id="{1B082521-5DB4-402B-9EDC-3858E38F45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123CB68-2D9A-421A-888D-0C1C97726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7D0DB2-454F-406F-B4D2-C4209522F69E}" type="slidenum">
              <a:rPr lang="zh-CN" altLang="en-US" smtClean="0"/>
              <a:t>‹#›</a:t>
            </a:fld>
            <a:endParaRPr lang="zh-CN" altLang="en-US"/>
          </a:p>
        </p:txBody>
      </p:sp>
    </p:spTree>
    <p:extLst>
      <p:ext uri="{BB962C8B-B14F-4D97-AF65-F5344CB8AC3E}">
        <p14:creationId xmlns:p14="http://schemas.microsoft.com/office/powerpoint/2010/main" val="303239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4DD05-9142-41D9-B63D-79C69A6DF486}" type="datetimeFigureOut">
              <a:rPr lang="zh-CN" altLang="en-US" smtClean="0"/>
              <a:t>2021/9/2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A30A6-6C82-4A91-99D0-48D278B45876}" type="slidenum">
              <a:rPr lang="zh-CN" altLang="en-US" smtClean="0"/>
              <a:t>‹#›</a:t>
            </a:fld>
            <a:endParaRPr lang="zh-CN" altLang="en-US"/>
          </a:p>
        </p:txBody>
      </p:sp>
    </p:spTree>
    <p:extLst>
      <p:ext uri="{BB962C8B-B14F-4D97-AF65-F5344CB8AC3E}">
        <p14:creationId xmlns:p14="http://schemas.microsoft.com/office/powerpoint/2010/main" val="77643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2</a:t>
            </a:fld>
            <a:endParaRPr lang="zh-CN" altLang="en-US"/>
          </a:p>
        </p:txBody>
      </p:sp>
    </p:spTree>
    <p:extLst>
      <p:ext uri="{BB962C8B-B14F-4D97-AF65-F5344CB8AC3E}">
        <p14:creationId xmlns:p14="http://schemas.microsoft.com/office/powerpoint/2010/main" val="283108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11</a:t>
            </a:fld>
            <a:endParaRPr lang="zh-CN" altLang="en-US"/>
          </a:p>
        </p:txBody>
      </p:sp>
    </p:spTree>
    <p:extLst>
      <p:ext uri="{BB962C8B-B14F-4D97-AF65-F5344CB8AC3E}">
        <p14:creationId xmlns:p14="http://schemas.microsoft.com/office/powerpoint/2010/main" val="426469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12</a:t>
            </a:fld>
            <a:endParaRPr lang="zh-CN" altLang="en-US"/>
          </a:p>
        </p:txBody>
      </p:sp>
    </p:spTree>
    <p:extLst>
      <p:ext uri="{BB962C8B-B14F-4D97-AF65-F5344CB8AC3E}">
        <p14:creationId xmlns:p14="http://schemas.microsoft.com/office/powerpoint/2010/main" val="93876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13</a:t>
            </a:fld>
            <a:endParaRPr lang="zh-CN" altLang="en-US"/>
          </a:p>
        </p:txBody>
      </p:sp>
    </p:spTree>
    <p:extLst>
      <p:ext uri="{BB962C8B-B14F-4D97-AF65-F5344CB8AC3E}">
        <p14:creationId xmlns:p14="http://schemas.microsoft.com/office/powerpoint/2010/main" val="409378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14</a:t>
            </a:fld>
            <a:endParaRPr lang="zh-CN" altLang="en-US"/>
          </a:p>
        </p:txBody>
      </p:sp>
    </p:spTree>
    <p:extLst>
      <p:ext uri="{BB962C8B-B14F-4D97-AF65-F5344CB8AC3E}">
        <p14:creationId xmlns:p14="http://schemas.microsoft.com/office/powerpoint/2010/main" val="354470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15</a:t>
            </a:fld>
            <a:endParaRPr lang="zh-CN" altLang="en-US"/>
          </a:p>
        </p:txBody>
      </p:sp>
    </p:spTree>
    <p:extLst>
      <p:ext uri="{BB962C8B-B14F-4D97-AF65-F5344CB8AC3E}">
        <p14:creationId xmlns:p14="http://schemas.microsoft.com/office/powerpoint/2010/main" val="140762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16</a:t>
            </a:fld>
            <a:endParaRPr lang="zh-CN" altLang="en-US"/>
          </a:p>
        </p:txBody>
      </p:sp>
    </p:spTree>
    <p:extLst>
      <p:ext uri="{BB962C8B-B14F-4D97-AF65-F5344CB8AC3E}">
        <p14:creationId xmlns:p14="http://schemas.microsoft.com/office/powerpoint/2010/main" val="2800634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17</a:t>
            </a:fld>
            <a:endParaRPr lang="zh-CN" altLang="en-US"/>
          </a:p>
        </p:txBody>
      </p:sp>
    </p:spTree>
    <p:extLst>
      <p:ext uri="{BB962C8B-B14F-4D97-AF65-F5344CB8AC3E}">
        <p14:creationId xmlns:p14="http://schemas.microsoft.com/office/powerpoint/2010/main" val="1697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18</a:t>
            </a:fld>
            <a:endParaRPr lang="zh-CN" altLang="en-US"/>
          </a:p>
        </p:txBody>
      </p:sp>
    </p:spTree>
    <p:extLst>
      <p:ext uri="{BB962C8B-B14F-4D97-AF65-F5344CB8AC3E}">
        <p14:creationId xmlns:p14="http://schemas.microsoft.com/office/powerpoint/2010/main" val="73407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3</a:t>
            </a:fld>
            <a:endParaRPr lang="zh-CN" altLang="en-US"/>
          </a:p>
        </p:txBody>
      </p:sp>
    </p:spTree>
    <p:extLst>
      <p:ext uri="{BB962C8B-B14F-4D97-AF65-F5344CB8AC3E}">
        <p14:creationId xmlns:p14="http://schemas.microsoft.com/office/powerpoint/2010/main" val="422485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4</a:t>
            </a:fld>
            <a:endParaRPr lang="zh-CN" altLang="en-US"/>
          </a:p>
        </p:txBody>
      </p:sp>
    </p:spTree>
    <p:extLst>
      <p:ext uri="{BB962C8B-B14F-4D97-AF65-F5344CB8AC3E}">
        <p14:creationId xmlns:p14="http://schemas.microsoft.com/office/powerpoint/2010/main" val="195647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5</a:t>
            </a:fld>
            <a:endParaRPr lang="zh-CN" altLang="en-US"/>
          </a:p>
        </p:txBody>
      </p:sp>
    </p:spTree>
    <p:extLst>
      <p:ext uri="{BB962C8B-B14F-4D97-AF65-F5344CB8AC3E}">
        <p14:creationId xmlns:p14="http://schemas.microsoft.com/office/powerpoint/2010/main" val="343028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6</a:t>
            </a:fld>
            <a:endParaRPr lang="zh-CN" altLang="en-US"/>
          </a:p>
        </p:txBody>
      </p:sp>
    </p:spTree>
    <p:extLst>
      <p:ext uri="{BB962C8B-B14F-4D97-AF65-F5344CB8AC3E}">
        <p14:creationId xmlns:p14="http://schemas.microsoft.com/office/powerpoint/2010/main" val="41617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7</a:t>
            </a:fld>
            <a:endParaRPr lang="zh-CN" altLang="en-US"/>
          </a:p>
        </p:txBody>
      </p:sp>
    </p:spTree>
    <p:extLst>
      <p:ext uri="{BB962C8B-B14F-4D97-AF65-F5344CB8AC3E}">
        <p14:creationId xmlns:p14="http://schemas.microsoft.com/office/powerpoint/2010/main" val="360229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8</a:t>
            </a:fld>
            <a:endParaRPr lang="zh-CN" altLang="en-US"/>
          </a:p>
        </p:txBody>
      </p:sp>
    </p:spTree>
    <p:extLst>
      <p:ext uri="{BB962C8B-B14F-4D97-AF65-F5344CB8AC3E}">
        <p14:creationId xmlns:p14="http://schemas.microsoft.com/office/powerpoint/2010/main" val="158723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9</a:t>
            </a:fld>
            <a:endParaRPr lang="zh-CN" altLang="en-US"/>
          </a:p>
        </p:txBody>
      </p:sp>
    </p:spTree>
    <p:extLst>
      <p:ext uri="{BB962C8B-B14F-4D97-AF65-F5344CB8AC3E}">
        <p14:creationId xmlns:p14="http://schemas.microsoft.com/office/powerpoint/2010/main" val="172223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7A30A6-6C82-4A91-99D0-48D278B45876}" type="slidenum">
              <a:rPr lang="zh-CN" altLang="en-US" smtClean="0"/>
              <a:t>10</a:t>
            </a:fld>
            <a:endParaRPr lang="zh-CN" altLang="en-US"/>
          </a:p>
        </p:txBody>
      </p:sp>
    </p:spTree>
    <p:extLst>
      <p:ext uri="{BB962C8B-B14F-4D97-AF65-F5344CB8AC3E}">
        <p14:creationId xmlns:p14="http://schemas.microsoft.com/office/powerpoint/2010/main" val="399115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037B38-C9A9-42AC-A12C-DCA38F34D235}" type="slidenum">
              <a:rPr lang="zh-CN" altLang="en-US" smtClean="0"/>
              <a:t>‹#›</a:t>
            </a:fld>
            <a:endParaRPr lang="zh-CN" altLang="en-US"/>
          </a:p>
        </p:txBody>
      </p:sp>
      <p:pic>
        <p:nvPicPr>
          <p:cNvPr id="5" name="图片 4">
            <a:extLst>
              <a:ext uri="{FF2B5EF4-FFF2-40B4-BE49-F238E27FC236}">
                <a16:creationId xmlns:a16="http://schemas.microsoft.com/office/drawing/2014/main" id="{32F8CCA9-50BD-4A58-900C-D7C571F0E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8341" y="136525"/>
            <a:ext cx="2855237" cy="62684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1FC525-4C7C-4F9E-9AF5-F9C98250D648}" type="datetimeFigureOut">
              <a:rPr lang="zh-CN" altLang="en-US" smtClean="0"/>
              <a:t>2021/9/2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037B38-C9A9-42AC-A12C-DCA38F34D23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C525-4C7C-4F9E-9AF5-F9C98250D648}" type="datetimeFigureOut">
              <a:rPr lang="zh-CN" altLang="en-US" smtClean="0"/>
              <a:t>2021/9/2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37B38-C9A9-42AC-A12C-DCA38F34D23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2CB8137-DA96-441A-8879-456043D12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1"/>
            <a:ext cx="12192000" cy="6840898"/>
          </a:xfrm>
          <a:prstGeom prst="rect">
            <a:avLst/>
          </a:prstGeom>
        </p:spPr>
      </p:pic>
      <p:sp>
        <p:nvSpPr>
          <p:cNvPr id="4" name="矩形 3">
            <a:extLst>
              <a:ext uri="{FF2B5EF4-FFF2-40B4-BE49-F238E27FC236}">
                <a16:creationId xmlns:a16="http://schemas.microsoft.com/office/drawing/2014/main" id="{F570C7E3-85E9-4DBD-BDFD-9A3746B40D92}"/>
              </a:ext>
            </a:extLst>
          </p:cNvPr>
          <p:cNvSpPr/>
          <p:nvPr/>
        </p:nvSpPr>
        <p:spPr>
          <a:xfrm>
            <a:off x="0" y="1160808"/>
            <a:ext cx="12192000" cy="2869654"/>
          </a:xfrm>
          <a:prstGeom prst="rect">
            <a:avLst/>
          </a:prstGeom>
          <a:solidFill>
            <a:srgbClr val="013E80"/>
          </a:solidFill>
          <a:ln w="25400" cap="flat" cmpd="sng" algn="ctr">
            <a:noFill/>
            <a:prstDash val="solid"/>
          </a:ln>
          <a:effectLst/>
        </p:spPr>
        <p:txBody>
          <a:bodyPr rtlCol="0" anchor="ctr"/>
          <a:lstStyle/>
          <a:p>
            <a:pPr algn="ctr"/>
            <a:endParaRPr lang="zh-CN" altLang="en-US" kern="0" dirty="0">
              <a:solidFill>
                <a:prstClr val="white"/>
              </a:solidFill>
              <a:latin typeface="微软雅黑" panose="020B0503020204020204" charset="-122"/>
              <a:ea typeface="微软雅黑" panose="020B0503020204020204" charset="-122"/>
            </a:endParaRPr>
          </a:p>
        </p:txBody>
      </p:sp>
      <p:sp>
        <p:nvSpPr>
          <p:cNvPr id="5" name="标题 1">
            <a:extLst>
              <a:ext uri="{FF2B5EF4-FFF2-40B4-BE49-F238E27FC236}">
                <a16:creationId xmlns:a16="http://schemas.microsoft.com/office/drawing/2014/main" id="{54A8CA58-9A3B-4B65-8294-A609E49B94E1}"/>
              </a:ext>
            </a:extLst>
          </p:cNvPr>
          <p:cNvSpPr txBox="1"/>
          <p:nvPr/>
        </p:nvSpPr>
        <p:spPr>
          <a:xfrm>
            <a:off x="145091" y="2072445"/>
            <a:ext cx="11813129" cy="104638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0070C0"/>
                </a:solidFill>
                <a:latin typeface="微软雅黑" panose="020B0503020204020204" charset="-122"/>
                <a:ea typeface="微软雅黑" panose="020B0503020204020204" charset="-122"/>
                <a:cs typeface="+mj-cs"/>
              </a:defRPr>
            </a:lvl1pPr>
          </a:lstStyle>
          <a:p>
            <a:pPr algn="ctr"/>
            <a:r>
              <a:rPr lang="zh-CN" altLang="en-US" sz="6000" dirty="0">
                <a:solidFill>
                  <a:schemeClr val="bg1"/>
                </a:solidFill>
              </a:rPr>
              <a:t>科研项目及奖项申报</a:t>
            </a:r>
          </a:p>
        </p:txBody>
      </p:sp>
      <p:pic>
        <p:nvPicPr>
          <p:cNvPr id="6" name="图片 5">
            <a:extLst>
              <a:ext uri="{FF2B5EF4-FFF2-40B4-BE49-F238E27FC236}">
                <a16:creationId xmlns:a16="http://schemas.microsoft.com/office/drawing/2014/main" id="{CDE36A35-8C4D-4A95-897D-F797E433A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91" y="163158"/>
            <a:ext cx="2891071" cy="626844"/>
          </a:xfrm>
          <a:prstGeom prst="rect">
            <a:avLst/>
          </a:prstGeom>
        </p:spPr>
      </p:pic>
      <p:pic>
        <p:nvPicPr>
          <p:cNvPr id="8" name="图片 7" descr="中心logo2">
            <a:extLst>
              <a:ext uri="{FF2B5EF4-FFF2-40B4-BE49-F238E27FC236}">
                <a16:creationId xmlns:a16="http://schemas.microsoft.com/office/drawing/2014/main" id="{49850E97-B32D-40D0-86D6-82903B43746B}"/>
              </a:ext>
            </a:extLst>
          </p:cNvPr>
          <p:cNvPicPr>
            <a:picLocks noChangeAspect="1"/>
          </p:cNvPicPr>
          <p:nvPr/>
        </p:nvPicPr>
        <p:blipFill>
          <a:blip r:embed="rId4"/>
          <a:stretch>
            <a:fillRect/>
          </a:stretch>
        </p:blipFill>
        <p:spPr>
          <a:xfrm>
            <a:off x="9127179" y="122134"/>
            <a:ext cx="2919730" cy="758825"/>
          </a:xfrm>
          <a:prstGeom prst="rect">
            <a:avLst/>
          </a:prstGeom>
        </p:spPr>
      </p:pic>
      <p:sp>
        <p:nvSpPr>
          <p:cNvPr id="13" name="Rectangle 4">
            <a:extLst>
              <a:ext uri="{FF2B5EF4-FFF2-40B4-BE49-F238E27FC236}">
                <a16:creationId xmlns:a16="http://schemas.microsoft.com/office/drawing/2014/main" id="{48DC11FC-FDD1-48F2-B6D2-4642FD654F97}"/>
              </a:ext>
            </a:extLst>
          </p:cNvPr>
          <p:cNvSpPr txBox="1">
            <a:spLocks noChangeArrowheads="1"/>
          </p:cNvSpPr>
          <p:nvPr/>
        </p:nvSpPr>
        <p:spPr>
          <a:xfrm>
            <a:off x="4115369" y="4864367"/>
            <a:ext cx="3872571" cy="99509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b="1" dirty="0">
                <a:solidFill>
                  <a:srgbClr val="003F88"/>
                </a:solidFill>
                <a:latin typeface="微软雅黑" panose="020B0503020204020204" pitchFamily="34" charset="-122"/>
                <a:ea typeface="微软雅黑" panose="020B0503020204020204" pitchFamily="34" charset="-122"/>
              </a:rPr>
              <a:t>2021</a:t>
            </a:r>
            <a:r>
              <a:rPr lang="zh-CN" altLang="en-US" b="1" dirty="0">
                <a:solidFill>
                  <a:srgbClr val="003F88"/>
                </a:solidFill>
                <a:latin typeface="微软雅黑" panose="020B0503020204020204" pitchFamily="34" charset="-122"/>
                <a:ea typeface="微软雅黑" panose="020B0503020204020204" pitchFamily="34" charset="-122"/>
              </a:rPr>
              <a:t>年</a:t>
            </a:r>
            <a:r>
              <a:rPr lang="en-US" altLang="zh-CN" b="1" dirty="0">
                <a:solidFill>
                  <a:srgbClr val="003F88"/>
                </a:solidFill>
                <a:latin typeface="微软雅黑" panose="020B0503020204020204" pitchFamily="34" charset="-122"/>
                <a:ea typeface="微软雅黑" panose="020B0503020204020204" pitchFamily="34" charset="-122"/>
              </a:rPr>
              <a:t>8</a:t>
            </a:r>
            <a:r>
              <a:rPr lang="zh-CN" altLang="en-US" b="1" dirty="0">
                <a:solidFill>
                  <a:srgbClr val="003F88"/>
                </a:solidFill>
                <a:latin typeface="微软雅黑" panose="020B0503020204020204" pitchFamily="34" charset="-122"/>
                <a:ea typeface="微软雅黑" panose="020B0503020204020204" pitchFamily="34" charset="-122"/>
              </a:rPr>
              <a:t>月</a:t>
            </a:r>
            <a:r>
              <a:rPr lang="en-US" altLang="zh-CN" b="1" dirty="0">
                <a:solidFill>
                  <a:srgbClr val="003F88"/>
                </a:solidFill>
                <a:latin typeface="微软雅黑" panose="020B0503020204020204" pitchFamily="34" charset="-122"/>
                <a:ea typeface="微软雅黑" panose="020B0503020204020204" pitchFamily="34" charset="-122"/>
              </a:rPr>
              <a:t>28</a:t>
            </a:r>
            <a:r>
              <a:rPr lang="zh-CN" altLang="en-US" b="1" dirty="0">
                <a:solidFill>
                  <a:srgbClr val="003F88"/>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374179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8386047"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科技部重点研发计划项目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graphicFrame>
        <p:nvGraphicFramePr>
          <p:cNvPr id="2" name="表格 1">
            <a:extLst>
              <a:ext uri="{FF2B5EF4-FFF2-40B4-BE49-F238E27FC236}">
                <a16:creationId xmlns:a16="http://schemas.microsoft.com/office/drawing/2014/main" id="{33E0E5C7-05EA-4C11-831F-1FF1D5B324E4}"/>
              </a:ext>
            </a:extLst>
          </p:cNvPr>
          <p:cNvGraphicFramePr>
            <a:graphicFrameLocks noGrp="1"/>
          </p:cNvGraphicFramePr>
          <p:nvPr>
            <p:extLst>
              <p:ext uri="{D42A27DB-BD31-4B8C-83A1-F6EECF244321}">
                <p14:modId xmlns:p14="http://schemas.microsoft.com/office/powerpoint/2010/main" val="668988674"/>
              </p:ext>
            </p:extLst>
          </p:nvPr>
        </p:nvGraphicFramePr>
        <p:xfrm>
          <a:off x="-8878" y="812786"/>
          <a:ext cx="12282158" cy="6045210"/>
        </p:xfrm>
        <a:graphic>
          <a:graphicData uri="http://schemas.openxmlformats.org/drawingml/2006/table">
            <a:tbl>
              <a:tblPr firstRow="1" bandRow="1">
                <a:tableStyleId>{5C22544A-7EE6-4342-B048-85BDC9FD1C3A}</a:tableStyleId>
              </a:tblPr>
              <a:tblGrid>
                <a:gridCol w="2207887">
                  <a:extLst>
                    <a:ext uri="{9D8B030D-6E8A-4147-A177-3AD203B41FA5}">
                      <a16:colId xmlns:a16="http://schemas.microsoft.com/office/drawing/2014/main" val="1392656952"/>
                    </a:ext>
                  </a:extLst>
                </a:gridCol>
                <a:gridCol w="10074271">
                  <a:extLst>
                    <a:ext uri="{9D8B030D-6E8A-4147-A177-3AD203B41FA5}">
                      <a16:colId xmlns:a16="http://schemas.microsoft.com/office/drawing/2014/main" val="2828939764"/>
                    </a:ext>
                  </a:extLst>
                </a:gridCol>
              </a:tblGrid>
              <a:tr h="6045210">
                <a:tc>
                  <a:txBody>
                    <a:bodyPr/>
                    <a:lstStyle/>
                    <a:p>
                      <a:pPr marL="0" algn="ctr" defTabSz="914400" rtl="0" eaLnBrk="1" latinLnBrk="0" hangingPunct="1"/>
                      <a:endParaRPr lang="en-US" altLang="zh-CN" sz="28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endParaRPr lang="en-US" altLang="zh-CN" sz="3200" b="1" kern="1200" dirty="0">
                        <a:solidFill>
                          <a:srgbClr val="7030A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endParaRPr lang="en-US" altLang="zh-CN" sz="3200" b="1" kern="1200" dirty="0">
                        <a:solidFill>
                          <a:srgbClr val="7030A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zh-CN" altLang="en-US" sz="3200" b="1" kern="1200" dirty="0">
                          <a:solidFill>
                            <a:srgbClr val="7030A0"/>
                          </a:solidFill>
                          <a:latin typeface="微软雅黑" panose="020B0503020204020204" pitchFamily="34" charset="-122"/>
                          <a:ea typeface="微软雅黑" panose="020B0503020204020204" pitchFamily="34" charset="-122"/>
                          <a:cs typeface="+mn-cs"/>
                        </a:rPr>
                        <a:t>科技部</a:t>
                      </a:r>
                      <a:endParaRPr lang="en-US" altLang="zh-CN" sz="3200" b="1" kern="1200" dirty="0">
                        <a:solidFill>
                          <a:srgbClr val="7030A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zh-CN" altLang="en-US" sz="3200" b="1" kern="1200" dirty="0">
                          <a:solidFill>
                            <a:srgbClr val="7030A0"/>
                          </a:solidFill>
                          <a:latin typeface="微软雅黑" panose="020B0503020204020204" pitchFamily="34" charset="-122"/>
                          <a:ea typeface="微软雅黑" panose="020B0503020204020204" pitchFamily="34" charset="-122"/>
                          <a:cs typeface="+mn-cs"/>
                        </a:rPr>
                        <a:t>重点研发计划项目</a:t>
                      </a:r>
                    </a:p>
                  </a:txBody>
                  <a:tcPr>
                    <a:solidFill>
                      <a:schemeClr val="accent1">
                        <a:lumMod val="40000"/>
                        <a:lumOff val="60000"/>
                      </a:schemeClr>
                    </a:solidFill>
                  </a:tcPr>
                </a:tc>
                <a:tc>
                  <a:txBody>
                    <a:bodyPr/>
                    <a:lstStyle/>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具有</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高级</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职称或</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博士</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学位，当年</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1</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月</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1</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日未满</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60</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周岁。</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每年用于项目的工作时间不得少于</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6</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个月</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分不同专项，各专项发布</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时间不定。</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资助期限、额度以发布指南为准。</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项目（课题）负责人限申报</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1</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个</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项目（课题），在研项目负责人不得牵头或参与申报。</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项目（课题）负责人、项目骨干在研项目（课题）总数不得超过</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2</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个</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参与指南编制专家不能申报。</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txBody>
                  <a:tcPr>
                    <a:solidFill>
                      <a:schemeClr val="bg1"/>
                    </a:solidFill>
                  </a:tcPr>
                </a:tc>
                <a:extLst>
                  <a:ext uri="{0D108BD9-81ED-4DB2-BD59-A6C34878D82A}">
                    <a16:rowId xmlns:a16="http://schemas.microsoft.com/office/drawing/2014/main" val="1285895053"/>
                  </a:ext>
                </a:extLst>
              </a:tr>
            </a:tbl>
          </a:graphicData>
        </a:graphic>
      </p:graphicFrame>
    </p:spTree>
    <p:extLst>
      <p:ext uri="{BB962C8B-B14F-4D97-AF65-F5344CB8AC3E}">
        <p14:creationId xmlns:p14="http://schemas.microsoft.com/office/powerpoint/2010/main" val="121616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8386047"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科技部科技创新</a:t>
            </a:r>
            <a:r>
              <a:rPr lang="en-US" altLang="zh-CN" sz="3200" b="1" dirty="0">
                <a:solidFill>
                  <a:schemeClr val="bg1"/>
                </a:solidFill>
                <a:latin typeface="微软雅黑" panose="020B0503020204020204" pitchFamily="34" charset="-122"/>
                <a:ea typeface="微软雅黑" panose="020B0503020204020204" pitchFamily="34" charset="-122"/>
              </a:rPr>
              <a:t>2030-</a:t>
            </a:r>
            <a:r>
              <a:rPr lang="zh-CN" altLang="en-US" sz="3200" b="1" dirty="0">
                <a:solidFill>
                  <a:schemeClr val="bg1"/>
                </a:solidFill>
                <a:latin typeface="微软雅黑" panose="020B0503020204020204" pitchFamily="34" charset="-122"/>
                <a:ea typeface="微软雅黑" panose="020B0503020204020204" pitchFamily="34" charset="-122"/>
              </a:rPr>
              <a:t>重大项目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graphicFrame>
        <p:nvGraphicFramePr>
          <p:cNvPr id="2" name="表格 1">
            <a:extLst>
              <a:ext uri="{FF2B5EF4-FFF2-40B4-BE49-F238E27FC236}">
                <a16:creationId xmlns:a16="http://schemas.microsoft.com/office/drawing/2014/main" id="{33E0E5C7-05EA-4C11-831F-1FF1D5B324E4}"/>
              </a:ext>
            </a:extLst>
          </p:cNvPr>
          <p:cNvGraphicFramePr>
            <a:graphicFrameLocks noGrp="1"/>
          </p:cNvGraphicFramePr>
          <p:nvPr>
            <p:extLst>
              <p:ext uri="{D42A27DB-BD31-4B8C-83A1-F6EECF244321}">
                <p14:modId xmlns:p14="http://schemas.microsoft.com/office/powerpoint/2010/main" val="3781186596"/>
              </p:ext>
            </p:extLst>
          </p:nvPr>
        </p:nvGraphicFramePr>
        <p:xfrm>
          <a:off x="-8878" y="812786"/>
          <a:ext cx="12282158" cy="6045210"/>
        </p:xfrm>
        <a:graphic>
          <a:graphicData uri="http://schemas.openxmlformats.org/drawingml/2006/table">
            <a:tbl>
              <a:tblPr firstRow="1" bandRow="1">
                <a:tableStyleId>{5C22544A-7EE6-4342-B048-85BDC9FD1C3A}</a:tableStyleId>
              </a:tblPr>
              <a:tblGrid>
                <a:gridCol w="2207887">
                  <a:extLst>
                    <a:ext uri="{9D8B030D-6E8A-4147-A177-3AD203B41FA5}">
                      <a16:colId xmlns:a16="http://schemas.microsoft.com/office/drawing/2014/main" val="1392656952"/>
                    </a:ext>
                  </a:extLst>
                </a:gridCol>
                <a:gridCol w="10074271">
                  <a:extLst>
                    <a:ext uri="{9D8B030D-6E8A-4147-A177-3AD203B41FA5}">
                      <a16:colId xmlns:a16="http://schemas.microsoft.com/office/drawing/2014/main" val="2828939764"/>
                    </a:ext>
                  </a:extLst>
                </a:gridCol>
              </a:tblGrid>
              <a:tr h="6045210">
                <a:tc>
                  <a:txBody>
                    <a:bodyPr/>
                    <a:lstStyle/>
                    <a:p>
                      <a:pPr marL="0" algn="ctr" defTabSz="914400" rtl="0" eaLnBrk="1" latinLnBrk="0" hangingPunct="1"/>
                      <a:endParaRPr lang="en-US" altLang="zh-CN" sz="28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endParaRPr lang="en-US" altLang="zh-CN" sz="3200" b="1" kern="1200" dirty="0">
                        <a:solidFill>
                          <a:srgbClr val="7030A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endParaRPr lang="en-US" altLang="zh-CN" sz="3200" b="1" kern="1200" dirty="0">
                        <a:solidFill>
                          <a:srgbClr val="7030A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rPr>
                        <a:t>科技部</a:t>
                      </a:r>
                      <a:endParaRPr lang="en-US" altLang="zh-CN" sz="3200" b="1" dirty="0">
                        <a:solidFill>
                          <a:schemeClr val="tx1"/>
                        </a:solidFill>
                        <a:latin typeface="微软雅黑" panose="020B0503020204020204" pitchFamily="34" charset="-122"/>
                        <a:ea typeface="微软雅黑" panose="020B0503020204020204" pitchFamily="34" charset="-122"/>
                      </a:endParaRPr>
                    </a:p>
                    <a:p>
                      <a:pPr marL="0" algn="ctr" defTabSz="914400" rtl="0" eaLnBrk="1" latinLnBrk="0" hangingPunct="1">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rPr>
                        <a:t>科技创新</a:t>
                      </a:r>
                      <a:r>
                        <a:rPr lang="en-US" altLang="zh-CN" sz="3200" b="1" dirty="0">
                          <a:solidFill>
                            <a:schemeClr val="tx1"/>
                          </a:solidFill>
                          <a:latin typeface="微软雅黑" panose="020B0503020204020204" pitchFamily="34" charset="-122"/>
                          <a:ea typeface="微软雅黑" panose="020B0503020204020204" pitchFamily="34" charset="-122"/>
                        </a:rPr>
                        <a:t>2030-</a:t>
                      </a:r>
                      <a:r>
                        <a:rPr lang="zh-CN" altLang="en-US" sz="3200" b="1" dirty="0">
                          <a:solidFill>
                            <a:schemeClr val="tx1"/>
                          </a:solidFill>
                          <a:latin typeface="微软雅黑" panose="020B0503020204020204" pitchFamily="34" charset="-122"/>
                          <a:ea typeface="微软雅黑" panose="020B0503020204020204" pitchFamily="34" charset="-122"/>
                        </a:rPr>
                        <a:t>重大项目</a:t>
                      </a:r>
                      <a:endParaRPr lang="en-US" altLang="zh-CN" sz="3200" b="1" dirty="0">
                        <a:solidFill>
                          <a:schemeClr val="tx1"/>
                        </a:solidFill>
                        <a:latin typeface="微软雅黑" panose="020B0503020204020204" pitchFamily="34" charset="-122"/>
                        <a:ea typeface="微软雅黑" panose="020B0503020204020204" pitchFamily="34" charset="-122"/>
                      </a:endParaRPr>
                    </a:p>
                    <a:p>
                      <a:pPr marL="0" algn="ctr" defTabSz="914400" rtl="0" eaLnBrk="1" latinLnBrk="0" hangingPunct="1">
                        <a:lnSpc>
                          <a:spcPct val="150000"/>
                        </a:lnSpc>
                      </a:pPr>
                      <a:endParaRPr lang="zh-CN" altLang="en-US" sz="3200" b="1" kern="1200" dirty="0">
                        <a:solidFill>
                          <a:schemeClr val="tx1"/>
                        </a:solidFill>
                        <a:latin typeface="微软雅黑" panose="020B0503020204020204" pitchFamily="34" charset="-122"/>
                        <a:ea typeface="微软雅黑" panose="020B0503020204020204" pitchFamily="34" charset="-122"/>
                        <a:cs typeface="+mn-cs"/>
                      </a:endParaRPr>
                    </a:p>
                  </a:txBody>
                  <a:tcPr>
                    <a:solidFill>
                      <a:schemeClr val="accent6">
                        <a:lumMod val="60000"/>
                        <a:lumOff val="40000"/>
                      </a:schemeClr>
                    </a:solidFill>
                  </a:tcPr>
                </a:tc>
                <a:tc>
                  <a:txBody>
                    <a:bodyPr/>
                    <a:lstStyle/>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具有</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高级</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职称或</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博士</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学位，当年</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1</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月</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1</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日未满</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60</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周岁</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每年用于项目的工作时间不得少于</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6</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个月</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分不同专项，各专项发布</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时间不定</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，资助期限、额度以发布指南为准</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a:t>
                      </a: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（发布的专项比较少）。</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项目（课题）负责人限申报</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1</a:t>
                      </a:r>
                      <a:r>
                        <a:rPr lang="zh-CN" altLang="en-US" sz="2400" b="1" kern="1200" dirty="0">
                          <a:solidFill>
                            <a:srgbClr val="C00000"/>
                          </a:solidFill>
                          <a:latin typeface="微软雅黑" panose="020B0503020204020204" pitchFamily="34" charset="-122"/>
                          <a:ea typeface="微软雅黑" panose="020B0503020204020204" pitchFamily="34" charset="-122"/>
                          <a:cs typeface="+mn-cs"/>
                        </a:rPr>
                        <a:t>个</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项目（课题），在研项目负责人不得牵头或参与申报。</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项目（课题）负责人、项目骨干在研项目（课题）总数不得超过</a:t>
                      </a:r>
                      <a:r>
                        <a:rPr lang="en-US" altLang="zh-CN" sz="2400" b="1" kern="1200" dirty="0">
                          <a:solidFill>
                            <a:srgbClr val="C00000"/>
                          </a:solidFill>
                          <a:latin typeface="微软雅黑" panose="020B0503020204020204" pitchFamily="34" charset="-122"/>
                          <a:ea typeface="微软雅黑" panose="020B0503020204020204" pitchFamily="34" charset="-122"/>
                          <a:cs typeface="+mn-cs"/>
                        </a:rPr>
                        <a:t>2</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个。</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nSpc>
                          <a:spcPct val="200000"/>
                        </a:lnSpc>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参与指南编制专家不能申报。</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txBody>
                  <a:tcPr>
                    <a:solidFill>
                      <a:schemeClr val="bg1"/>
                    </a:solidFill>
                  </a:tcPr>
                </a:tc>
                <a:extLst>
                  <a:ext uri="{0D108BD9-81ED-4DB2-BD59-A6C34878D82A}">
                    <a16:rowId xmlns:a16="http://schemas.microsoft.com/office/drawing/2014/main" val="1285895053"/>
                  </a:ext>
                </a:extLst>
              </a:tr>
            </a:tbl>
          </a:graphicData>
        </a:graphic>
      </p:graphicFrame>
    </p:spTree>
    <p:extLst>
      <p:ext uri="{BB962C8B-B14F-4D97-AF65-F5344CB8AC3E}">
        <p14:creationId xmlns:p14="http://schemas.microsoft.com/office/powerpoint/2010/main" val="203049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7745967"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浙江省基础公益研究专项</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grpSp>
        <p:nvGrpSpPr>
          <p:cNvPr id="11" name="组合 10">
            <a:extLst>
              <a:ext uri="{FF2B5EF4-FFF2-40B4-BE49-F238E27FC236}">
                <a16:creationId xmlns:a16="http://schemas.microsoft.com/office/drawing/2014/main" id="{0FD8E2DD-2EDB-4427-8BF3-20DE503FE150}"/>
              </a:ext>
            </a:extLst>
          </p:cNvPr>
          <p:cNvGrpSpPr/>
          <p:nvPr/>
        </p:nvGrpSpPr>
        <p:grpSpPr>
          <a:xfrm>
            <a:off x="1749059" y="1842624"/>
            <a:ext cx="7757986" cy="1073293"/>
            <a:chOff x="2074052" y="1242090"/>
            <a:chExt cx="5569450" cy="646331"/>
          </a:xfrm>
        </p:grpSpPr>
        <p:grpSp>
          <p:nvGrpSpPr>
            <p:cNvPr id="12" name="组合 11">
              <a:extLst>
                <a:ext uri="{FF2B5EF4-FFF2-40B4-BE49-F238E27FC236}">
                  <a16:creationId xmlns:a16="http://schemas.microsoft.com/office/drawing/2014/main" id="{3E1F1F8F-EE15-4B78-B54E-D28AAB64ACB5}"/>
                </a:ext>
              </a:extLst>
            </p:cNvPr>
            <p:cNvGrpSpPr/>
            <p:nvPr/>
          </p:nvGrpSpPr>
          <p:grpSpPr>
            <a:xfrm>
              <a:off x="2074052" y="1242090"/>
              <a:ext cx="1399299" cy="646331"/>
              <a:chOff x="2215144" y="947195"/>
              <a:chExt cx="1312014" cy="914077"/>
            </a:xfrm>
          </p:grpSpPr>
          <p:sp>
            <p:nvSpPr>
              <p:cNvPr id="16" name="平行四边形 15">
                <a:extLst>
                  <a:ext uri="{FF2B5EF4-FFF2-40B4-BE49-F238E27FC236}">
                    <a16:creationId xmlns:a16="http://schemas.microsoft.com/office/drawing/2014/main" id="{548B0F78-59D0-4CEE-B890-34866EE70527}"/>
                  </a:ext>
                </a:extLst>
              </p:cNvPr>
              <p:cNvSpPr/>
              <p:nvPr/>
            </p:nvSpPr>
            <p:spPr>
              <a:xfrm>
                <a:off x="2215144" y="982844"/>
                <a:ext cx="1120898" cy="842780"/>
              </a:xfrm>
              <a:prstGeom prst="parallelogram">
                <a:avLst>
                  <a:gd name="adj" fmla="val 48207"/>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17" name="文本框 9">
                <a:extLst>
                  <a:ext uri="{FF2B5EF4-FFF2-40B4-BE49-F238E27FC236}">
                    <a16:creationId xmlns:a16="http://schemas.microsoft.com/office/drawing/2014/main" id="{A56D294B-DDE5-47C4-8703-6A083BC80E9B}"/>
                  </a:ext>
                </a:extLst>
              </p:cNvPr>
              <p:cNvSpPr txBox="1"/>
              <p:nvPr/>
            </p:nvSpPr>
            <p:spPr>
              <a:xfrm>
                <a:off x="2460359" y="947195"/>
                <a:ext cx="1066799" cy="914077"/>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grpSp>
        <p:grpSp>
          <p:nvGrpSpPr>
            <p:cNvPr id="13" name="组合 12">
              <a:extLst>
                <a:ext uri="{FF2B5EF4-FFF2-40B4-BE49-F238E27FC236}">
                  <a16:creationId xmlns:a16="http://schemas.microsoft.com/office/drawing/2014/main" id="{83E8C19B-8668-4D6D-A4C5-77691996EB7E}"/>
                </a:ext>
              </a:extLst>
            </p:cNvPr>
            <p:cNvGrpSpPr/>
            <p:nvPr/>
          </p:nvGrpSpPr>
          <p:grpSpPr>
            <a:xfrm>
              <a:off x="3269521" y="1298846"/>
              <a:ext cx="4373981" cy="577340"/>
              <a:chOff x="4315151" y="953426"/>
              <a:chExt cx="4010759" cy="540057"/>
            </a:xfrm>
          </p:grpSpPr>
          <p:sp>
            <p:nvSpPr>
              <p:cNvPr id="14" name="矩形 13">
                <a:extLst>
                  <a:ext uri="{FF2B5EF4-FFF2-40B4-BE49-F238E27FC236}">
                    <a16:creationId xmlns:a16="http://schemas.microsoft.com/office/drawing/2014/main" id="{7536E15D-6A7D-4F12-9B08-46CFED92BE05}"/>
                  </a:ext>
                </a:extLst>
              </p:cNvPr>
              <p:cNvSpPr/>
              <p:nvPr/>
            </p:nvSpPr>
            <p:spPr>
              <a:xfrm>
                <a:off x="4815080" y="1065251"/>
                <a:ext cx="3510830" cy="316405"/>
              </a:xfrm>
              <a:prstGeom prst="rect">
                <a:avLst/>
              </a:prstGeom>
              <a:ln w="15875">
                <a:noFill/>
              </a:ln>
            </p:spPr>
            <p:txBody>
              <a:bodyPr wrap="square" lIns="68580" tIns="34290" rIns="68580" bIns="3429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省自然科学基金项目</a:t>
                </a:r>
                <a:endParaRPr lang="en-GB"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平行四边形 14">
                <a:extLst>
                  <a:ext uri="{FF2B5EF4-FFF2-40B4-BE49-F238E27FC236}">
                    <a16:creationId xmlns:a16="http://schemas.microsoft.com/office/drawing/2014/main" id="{A477820A-05B3-4241-9660-D1835C698C0C}"/>
                  </a:ext>
                </a:extLst>
              </p:cNvPr>
              <p:cNvSpPr/>
              <p:nvPr/>
            </p:nvSpPr>
            <p:spPr>
              <a:xfrm>
                <a:off x="4315151"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grpSp>
        <p:nvGrpSpPr>
          <p:cNvPr id="36" name="组合 35">
            <a:extLst>
              <a:ext uri="{FF2B5EF4-FFF2-40B4-BE49-F238E27FC236}">
                <a16:creationId xmlns:a16="http://schemas.microsoft.com/office/drawing/2014/main" id="{493E2C7D-76D5-4875-BD75-B91C4CE47F95}"/>
              </a:ext>
            </a:extLst>
          </p:cNvPr>
          <p:cNvGrpSpPr/>
          <p:nvPr/>
        </p:nvGrpSpPr>
        <p:grpSpPr>
          <a:xfrm>
            <a:off x="1735720" y="4281005"/>
            <a:ext cx="7296519" cy="1286661"/>
            <a:chOff x="2074052" y="1242090"/>
            <a:chExt cx="5402041" cy="646331"/>
          </a:xfrm>
        </p:grpSpPr>
        <p:grpSp>
          <p:nvGrpSpPr>
            <p:cNvPr id="37" name="组合 36">
              <a:extLst>
                <a:ext uri="{FF2B5EF4-FFF2-40B4-BE49-F238E27FC236}">
                  <a16:creationId xmlns:a16="http://schemas.microsoft.com/office/drawing/2014/main" id="{133B9B57-9A53-450A-8FD0-D328F1F1E06A}"/>
                </a:ext>
              </a:extLst>
            </p:cNvPr>
            <p:cNvGrpSpPr/>
            <p:nvPr/>
          </p:nvGrpSpPr>
          <p:grpSpPr>
            <a:xfrm>
              <a:off x="2074052" y="1242090"/>
              <a:ext cx="1399299" cy="646331"/>
              <a:chOff x="2215144" y="947195"/>
              <a:chExt cx="1312014" cy="914077"/>
            </a:xfrm>
          </p:grpSpPr>
          <p:sp>
            <p:nvSpPr>
              <p:cNvPr id="41" name="平行四边形 40">
                <a:extLst>
                  <a:ext uri="{FF2B5EF4-FFF2-40B4-BE49-F238E27FC236}">
                    <a16:creationId xmlns:a16="http://schemas.microsoft.com/office/drawing/2014/main" id="{A2F7E5AF-CF70-4B21-8E8F-DA8F2028846F}"/>
                  </a:ext>
                </a:extLst>
              </p:cNvPr>
              <p:cNvSpPr/>
              <p:nvPr/>
            </p:nvSpPr>
            <p:spPr>
              <a:xfrm>
                <a:off x="2215144" y="982844"/>
                <a:ext cx="1120898" cy="842780"/>
              </a:xfrm>
              <a:prstGeom prst="parallelogram">
                <a:avLst>
                  <a:gd name="adj" fmla="val 48207"/>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2" name="文本框 9">
                <a:extLst>
                  <a:ext uri="{FF2B5EF4-FFF2-40B4-BE49-F238E27FC236}">
                    <a16:creationId xmlns:a16="http://schemas.microsoft.com/office/drawing/2014/main" id="{D52CED50-64DA-436F-AB7C-20A61D25342F}"/>
                  </a:ext>
                </a:extLst>
              </p:cNvPr>
              <p:cNvSpPr txBox="1"/>
              <p:nvPr/>
            </p:nvSpPr>
            <p:spPr>
              <a:xfrm>
                <a:off x="2460359" y="947195"/>
                <a:ext cx="1066799" cy="914077"/>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grpSp>
        <p:grpSp>
          <p:nvGrpSpPr>
            <p:cNvPr id="38" name="组合 37">
              <a:extLst>
                <a:ext uri="{FF2B5EF4-FFF2-40B4-BE49-F238E27FC236}">
                  <a16:creationId xmlns:a16="http://schemas.microsoft.com/office/drawing/2014/main" id="{EE6C1EC4-FAEB-4F23-AC5D-CE5D211DBCA8}"/>
                </a:ext>
              </a:extLst>
            </p:cNvPr>
            <p:cNvGrpSpPr/>
            <p:nvPr/>
          </p:nvGrpSpPr>
          <p:grpSpPr>
            <a:xfrm>
              <a:off x="3269522" y="1298845"/>
              <a:ext cx="4206571" cy="577340"/>
              <a:chOff x="4315150" y="953426"/>
              <a:chExt cx="3857250" cy="540057"/>
            </a:xfrm>
          </p:grpSpPr>
          <p:sp>
            <p:nvSpPr>
              <p:cNvPr id="39" name="矩形 38">
                <a:extLst>
                  <a:ext uri="{FF2B5EF4-FFF2-40B4-BE49-F238E27FC236}">
                    <a16:creationId xmlns:a16="http://schemas.microsoft.com/office/drawing/2014/main" id="{1676C774-D853-4D74-8BBA-0BF8E9CB8A06}"/>
                  </a:ext>
                </a:extLst>
              </p:cNvPr>
              <p:cNvSpPr/>
              <p:nvPr/>
            </p:nvSpPr>
            <p:spPr>
              <a:xfrm>
                <a:off x="4794486" y="1083766"/>
                <a:ext cx="2961677" cy="279375"/>
              </a:xfrm>
              <a:prstGeom prst="rect">
                <a:avLst/>
              </a:prstGeom>
              <a:ln w="15875">
                <a:noFill/>
              </a:ln>
            </p:spPr>
            <p:txBody>
              <a:bodyPr wrap="square" lIns="68580" tIns="34290" rIns="68580" bIns="3429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公益技术应用研究项目</a:t>
                </a:r>
                <a:endParaRPr lang="en-GB" altLang="zh-CN"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平行四边形 39">
                <a:extLst>
                  <a:ext uri="{FF2B5EF4-FFF2-40B4-BE49-F238E27FC236}">
                    <a16:creationId xmlns:a16="http://schemas.microsoft.com/office/drawing/2014/main" id="{0F1953AB-0870-40D4-82F4-94FE9C723FEA}"/>
                  </a:ext>
                </a:extLst>
              </p:cNvPr>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spTree>
    <p:extLst>
      <p:ext uri="{BB962C8B-B14F-4D97-AF65-F5344CB8AC3E}">
        <p14:creationId xmlns:p14="http://schemas.microsoft.com/office/powerpoint/2010/main" val="394375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8377420"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省自然科学基金项目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29824" y="962923"/>
            <a:ext cx="8597479"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具有高级职称。</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 </a:t>
            </a:r>
            <a:r>
              <a:rPr lang="en-US" altLang="zh-CN" sz="2400" b="1" dirty="0">
                <a:solidFill>
                  <a:srgbClr val="FF0000"/>
                </a:solidFill>
                <a:latin typeface="微软雅黑" panose="020B0503020204020204" pitchFamily="34" charset="-122"/>
                <a:ea typeface="微软雅黑" panose="020B0503020204020204" pitchFamily="34" charset="-122"/>
              </a:rPr>
              <a:t>100 </a:t>
            </a:r>
            <a:r>
              <a:rPr lang="zh-CN" altLang="en-US" sz="2400" b="1" dirty="0">
                <a:solidFill>
                  <a:srgbClr val="FF0000"/>
                </a:solidFill>
                <a:latin typeface="微软雅黑" panose="020B0503020204020204" pitchFamily="34" charset="-122"/>
                <a:ea typeface="微软雅黑" panose="020B0503020204020204" pitchFamily="34" charset="-122"/>
              </a:rPr>
              <a:t>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 </a:t>
            </a:r>
            <a:r>
              <a:rPr lang="en-US" altLang="zh-CN" sz="2400" b="1" dirty="0">
                <a:solidFill>
                  <a:srgbClr val="FF0000"/>
                </a:solidFill>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项目负责人申请省基础公益研究专项数不超过</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项，排名前 </a:t>
            </a:r>
            <a:r>
              <a:rPr lang="en-US" altLang="zh-CN"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的参与人在研项目数不超过</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项，同一年度参与申报项目数不超过 </a:t>
            </a:r>
            <a:r>
              <a:rPr lang="en-US" altLang="zh-CN"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2947576" y="3759971"/>
            <a:ext cx="8963477"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a:t>
            </a:r>
            <a:r>
              <a:rPr lang="zh-CN" altLang="en-US" sz="2400" b="1" dirty="0">
                <a:solidFill>
                  <a:srgbClr val="FF0000"/>
                </a:solidFill>
                <a:latin typeface="微软雅黑" panose="020B0503020204020204" pitchFamily="34" charset="-122"/>
                <a:ea typeface="微软雅黑" panose="020B0503020204020204" pitchFamily="34" charset="-122"/>
              </a:rPr>
              <a:t>高级</a:t>
            </a:r>
            <a:r>
              <a:rPr lang="zh-CN" altLang="en-US" sz="2400" b="1" dirty="0">
                <a:latin typeface="微软雅黑" panose="020B0503020204020204" pitchFamily="34" charset="-122"/>
                <a:ea typeface="微软雅黑" panose="020B0503020204020204" pitchFamily="34" charset="-122"/>
              </a:rPr>
              <a:t>职称或者</a:t>
            </a:r>
            <a:r>
              <a:rPr lang="zh-CN" altLang="en-US" sz="2400" b="1" dirty="0">
                <a:solidFill>
                  <a:srgbClr val="FF0000"/>
                </a:solidFill>
                <a:latin typeface="微软雅黑" panose="020B0503020204020204" pitchFamily="34" charset="-122"/>
                <a:ea typeface="微软雅黑" panose="020B0503020204020204" pitchFamily="34" charset="-122"/>
              </a:rPr>
              <a:t>博士</a:t>
            </a:r>
            <a:r>
              <a:rPr lang="zh-CN" altLang="en-US" sz="2400" b="1" dirty="0">
                <a:latin typeface="微软雅黑" panose="020B0503020204020204" pitchFamily="34" charset="-122"/>
                <a:ea typeface="微软雅黑" panose="020B0503020204020204" pitchFamily="34" charset="-122"/>
              </a:rPr>
              <a:t>学位，申请当年</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日未满</a:t>
            </a:r>
            <a:r>
              <a:rPr lang="en-US" altLang="zh-CN" sz="2400" b="1" dirty="0">
                <a:solidFill>
                  <a:srgbClr val="FF0000"/>
                </a:solidFill>
                <a:latin typeface="微软雅黑" panose="020B0503020204020204" pitchFamily="34" charset="-122"/>
                <a:ea typeface="微软雅黑" panose="020B0503020204020204" pitchFamily="34" charset="-122"/>
              </a:rPr>
              <a:t>40</a:t>
            </a:r>
            <a:r>
              <a:rPr lang="zh-CN" altLang="en-US" sz="2400" b="1" dirty="0">
                <a:latin typeface="微软雅黑" panose="020B0503020204020204" pitchFamily="34" charset="-122"/>
                <a:ea typeface="微软雅黑" panose="020B0503020204020204" pitchFamily="34" charset="-122"/>
              </a:rPr>
              <a:t>周岁。</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a:t>
            </a:r>
            <a:r>
              <a:rPr lang="en-US" altLang="zh-CN" sz="2400" b="1" dirty="0">
                <a:solidFill>
                  <a:srgbClr val="FF0000"/>
                </a:solidFill>
                <a:latin typeface="微软雅黑" panose="020B0503020204020204" pitchFamily="34" charset="-122"/>
                <a:ea typeface="微软雅黑" panose="020B0503020204020204" pitchFamily="34" charset="-122"/>
              </a:rPr>
              <a:t>80</a:t>
            </a:r>
            <a:r>
              <a:rPr lang="zh-CN" altLang="en-US" sz="2400" b="1" dirty="0">
                <a:solidFill>
                  <a:srgbClr val="FF0000"/>
                </a:solidFill>
                <a:latin typeface="微软雅黑" panose="020B0503020204020204" pitchFamily="34" charset="-122"/>
                <a:ea typeface="微软雅黑" panose="020B0503020204020204" pitchFamily="34" charset="-122"/>
              </a:rPr>
              <a:t>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 </a:t>
            </a:r>
            <a:r>
              <a:rPr lang="en-US" altLang="zh-CN" sz="2400" b="1" dirty="0">
                <a:solidFill>
                  <a:srgbClr val="FF0000"/>
                </a:solidFill>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已获得国家杰青、国家优青、省杰青，或与国家杰青、国家优青同层次的国家科技人才计划项目资助且在资助期内的；已获得省内相同层次或更高层次人才计划项目资助的</a:t>
            </a:r>
            <a:r>
              <a:rPr lang="zh-CN" altLang="en-US" sz="2400" b="1" dirty="0">
                <a:solidFill>
                  <a:srgbClr val="FF0000"/>
                </a:solidFill>
                <a:latin typeface="微软雅黑" panose="020B0503020204020204" pitchFamily="34" charset="-122"/>
                <a:ea typeface="微软雅黑" panose="020B0503020204020204" pitchFamily="34" charset="-122"/>
              </a:rPr>
              <a:t>限报</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475401" y="1885579"/>
            <a:ext cx="1875426" cy="786502"/>
            <a:chOff x="345436" y="1158745"/>
            <a:chExt cx="2041415" cy="525657"/>
          </a:xfrm>
        </p:grpSpPr>
        <p:sp>
          <p:nvSpPr>
            <p:cNvPr id="11" name="矩形 10">
              <a:extLst>
                <a:ext uri="{FF2B5EF4-FFF2-40B4-BE49-F238E27FC236}">
                  <a16:creationId xmlns:a16="http://schemas.microsoft.com/office/drawing/2014/main" id="{C63D05A8-681C-4E38-A970-B89FB6ED39F5}"/>
                </a:ext>
              </a:extLst>
            </p:cNvPr>
            <p:cNvSpPr/>
            <p:nvPr/>
          </p:nvSpPr>
          <p:spPr>
            <a:xfrm>
              <a:off x="345436" y="1158745"/>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42635" y="1178017"/>
              <a:ext cx="1944216" cy="230153"/>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重大项目</a:t>
              </a:r>
              <a:endParaRPr lang="en-US" altLang="zh-CN" sz="2800" b="1" dirty="0">
                <a:solidFill>
                  <a:srgbClr val="FDFDFD"/>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475401" y="4404149"/>
            <a:ext cx="1967093" cy="939578"/>
            <a:chOff x="-29608" y="1673572"/>
            <a:chExt cx="2255844" cy="525657"/>
          </a:xfrm>
        </p:grpSpPr>
        <p:sp>
          <p:nvSpPr>
            <p:cNvPr id="18" name="矩形 17">
              <a:extLst>
                <a:ext uri="{FF2B5EF4-FFF2-40B4-BE49-F238E27FC236}">
                  <a16:creationId xmlns:a16="http://schemas.microsoft.com/office/drawing/2014/main" id="{00865280-5B7A-4348-AB85-299F999AAA12}"/>
                </a:ext>
              </a:extLst>
            </p:cNvPr>
            <p:cNvSpPr/>
            <p:nvPr/>
          </p:nvSpPr>
          <p:spPr>
            <a:xfrm>
              <a:off x="-29608" y="1673572"/>
              <a:ext cx="2213169"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174898" y="1730037"/>
              <a:ext cx="2051338" cy="244268"/>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杰青项目</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41129" y="2139496"/>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645627" y="4734604"/>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46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8377420"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省自然科学基金项目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88639" y="997636"/>
            <a:ext cx="8597479"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a:t>
            </a:r>
            <a:r>
              <a:rPr lang="zh-CN" altLang="en-US" sz="2400" b="1" dirty="0">
                <a:solidFill>
                  <a:srgbClr val="FF0000"/>
                </a:solidFill>
                <a:latin typeface="微软雅黑" panose="020B0503020204020204" pitchFamily="34" charset="-122"/>
                <a:ea typeface="微软雅黑" panose="020B0503020204020204" pitchFamily="34" charset="-122"/>
              </a:rPr>
              <a:t>高级</a:t>
            </a:r>
            <a:r>
              <a:rPr lang="zh-CN" altLang="en-US" sz="2400" b="1" dirty="0">
                <a:latin typeface="微软雅黑" panose="020B0503020204020204" pitchFamily="34" charset="-122"/>
                <a:ea typeface="微软雅黑" panose="020B0503020204020204" pitchFamily="34" charset="-122"/>
              </a:rPr>
              <a:t>职称或</a:t>
            </a: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名</a:t>
            </a:r>
            <a:r>
              <a:rPr lang="zh-CN" altLang="en-US" sz="2400" b="1" dirty="0">
                <a:latin typeface="微软雅黑" panose="020B0503020204020204" pitchFamily="34" charset="-122"/>
                <a:ea typeface="微软雅黑" panose="020B0503020204020204" pitchFamily="34" charset="-122"/>
              </a:rPr>
              <a:t>同领域高级职称人员推荐。</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 </a:t>
            </a:r>
            <a:r>
              <a:rPr lang="en-US" altLang="zh-CN" sz="2400" b="1" dirty="0">
                <a:solidFill>
                  <a:srgbClr val="FF0000"/>
                </a:solidFill>
                <a:latin typeface="微软雅黑" panose="020B0503020204020204" pitchFamily="34" charset="-122"/>
                <a:ea typeface="微软雅黑" panose="020B0503020204020204" pitchFamily="34" charset="-122"/>
              </a:rPr>
              <a:t>30 </a:t>
            </a:r>
            <a:r>
              <a:rPr lang="zh-CN" altLang="en-US" sz="2400" b="1" dirty="0">
                <a:solidFill>
                  <a:srgbClr val="FF0000"/>
                </a:solidFill>
                <a:latin typeface="微软雅黑" panose="020B0503020204020204" pitchFamily="34" charset="-122"/>
                <a:ea typeface="微软雅黑" panose="020B0503020204020204" pitchFamily="34" charset="-122"/>
              </a:rPr>
              <a:t>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 </a:t>
            </a:r>
            <a:r>
              <a:rPr lang="en-US" altLang="zh-CN" sz="2400" b="1" dirty="0">
                <a:solidFill>
                  <a:srgbClr val="FF0000"/>
                </a:solidFill>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项目负责人申请省基础公益研究专项数不超过</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项，排名前 </a:t>
            </a:r>
            <a:r>
              <a:rPr lang="en-US" altLang="zh-CN"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的参与人在研项目数不超过</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项，同一年度参与申报项目数不超过 </a:t>
            </a:r>
            <a:r>
              <a:rPr lang="en-US" altLang="zh-CN"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3088639" y="3979536"/>
            <a:ext cx="8963477" cy="2243050"/>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具有中级以上专业技术职称或硕士学位，对</a:t>
            </a:r>
            <a:r>
              <a:rPr lang="en-US" altLang="zh-CN" sz="2400" b="1" dirty="0">
                <a:solidFill>
                  <a:srgbClr val="FF0000"/>
                </a:solidFill>
                <a:latin typeface="微软雅黑" panose="020B0503020204020204" pitchFamily="34" charset="-122"/>
                <a:ea typeface="微软雅黑" panose="020B0503020204020204" pitchFamily="34" charset="-122"/>
              </a:rPr>
              <a:t>35</a:t>
            </a:r>
            <a:r>
              <a:rPr lang="zh-CN" altLang="en-US" sz="2400" b="1" dirty="0">
                <a:solidFill>
                  <a:srgbClr val="FF0000"/>
                </a:solidFill>
                <a:latin typeface="微软雅黑" panose="020B0503020204020204" pitchFamily="34" charset="-122"/>
                <a:ea typeface="微软雅黑" panose="020B0503020204020204" pitchFamily="34" charset="-122"/>
              </a:rPr>
              <a:t>周岁以下</a:t>
            </a:r>
            <a:r>
              <a:rPr lang="zh-CN" altLang="en-US" sz="2400" b="1" dirty="0">
                <a:latin typeface="微软雅黑" panose="020B0503020204020204" pitchFamily="34" charset="-122"/>
                <a:ea typeface="微软雅黑" panose="020B0503020204020204" pitchFamily="34" charset="-122"/>
              </a:rPr>
              <a:t>的申请人予以倾斜支持。</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 </a:t>
            </a:r>
            <a:r>
              <a:rPr lang="en-US" altLang="zh-CN" sz="2400" b="1" dirty="0">
                <a:solidFill>
                  <a:srgbClr val="FF0000"/>
                </a:solidFill>
                <a:latin typeface="微软雅黑" panose="020B0503020204020204" pitchFamily="34" charset="-122"/>
                <a:ea typeface="微软雅黑" panose="020B0503020204020204" pitchFamily="34" charset="-122"/>
              </a:rPr>
              <a:t>10 </a:t>
            </a:r>
            <a:r>
              <a:rPr lang="zh-CN" altLang="en-US" sz="2400" b="1" dirty="0">
                <a:solidFill>
                  <a:srgbClr val="FF0000"/>
                </a:solidFill>
                <a:latin typeface="微软雅黑" panose="020B0503020204020204" pitchFamily="34" charset="-122"/>
                <a:ea typeface="微软雅黑" panose="020B0503020204020204" pitchFamily="34" charset="-122"/>
              </a:rPr>
              <a:t>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项，资助期限为 </a:t>
            </a:r>
            <a:r>
              <a:rPr lang="en-US" altLang="zh-CN" sz="2400" b="1" dirty="0">
                <a:solidFill>
                  <a:srgbClr val="FF0000"/>
                </a:solidFill>
                <a:latin typeface="微软雅黑" panose="020B0503020204020204" pitchFamily="34" charset="-122"/>
                <a:ea typeface="微软雅黑" panose="020B0503020204020204" pitchFamily="34" charset="-122"/>
              </a:rPr>
              <a:t>3</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限项规定同重点项目。</a:t>
            </a: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475401" y="1885579"/>
            <a:ext cx="1875426" cy="786502"/>
            <a:chOff x="345436" y="1158745"/>
            <a:chExt cx="2041415" cy="525657"/>
          </a:xfrm>
        </p:grpSpPr>
        <p:sp>
          <p:nvSpPr>
            <p:cNvPr id="11" name="矩形 10">
              <a:extLst>
                <a:ext uri="{FF2B5EF4-FFF2-40B4-BE49-F238E27FC236}">
                  <a16:creationId xmlns:a16="http://schemas.microsoft.com/office/drawing/2014/main" id="{C63D05A8-681C-4E38-A970-B89FB6ED39F5}"/>
                </a:ext>
              </a:extLst>
            </p:cNvPr>
            <p:cNvSpPr/>
            <p:nvPr/>
          </p:nvSpPr>
          <p:spPr>
            <a:xfrm>
              <a:off x="345436" y="1158745"/>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42635" y="1178017"/>
              <a:ext cx="1944216" cy="399619"/>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重点项目</a:t>
              </a:r>
              <a:endParaRPr lang="en-US" altLang="zh-CN" sz="2800" b="1" dirty="0">
                <a:solidFill>
                  <a:srgbClr val="FDFDFD"/>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475401" y="4485037"/>
            <a:ext cx="1967093" cy="939578"/>
            <a:chOff x="-29608" y="1673572"/>
            <a:chExt cx="2255844" cy="525657"/>
          </a:xfrm>
        </p:grpSpPr>
        <p:sp>
          <p:nvSpPr>
            <p:cNvPr id="18" name="矩形 17">
              <a:extLst>
                <a:ext uri="{FF2B5EF4-FFF2-40B4-BE49-F238E27FC236}">
                  <a16:creationId xmlns:a16="http://schemas.microsoft.com/office/drawing/2014/main" id="{00865280-5B7A-4348-AB85-299F999AAA12}"/>
                </a:ext>
              </a:extLst>
            </p:cNvPr>
            <p:cNvSpPr/>
            <p:nvPr/>
          </p:nvSpPr>
          <p:spPr>
            <a:xfrm>
              <a:off x="-29608" y="1673572"/>
              <a:ext cx="2213169"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174898" y="1730037"/>
              <a:ext cx="2051338" cy="334513"/>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探索项目</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78920" y="2338843"/>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709082" y="4667030"/>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320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8377420"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省级公益技术应用研究项目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98798" y="1052366"/>
            <a:ext cx="8597479"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a:t>
            </a:r>
            <a:r>
              <a:rPr lang="zh-CN" altLang="en-US" sz="2400" b="1" dirty="0">
                <a:solidFill>
                  <a:srgbClr val="FF0000"/>
                </a:solidFill>
                <a:latin typeface="微软雅黑" panose="020B0503020204020204" pitchFamily="34" charset="-122"/>
                <a:ea typeface="微软雅黑" panose="020B0503020204020204" pitchFamily="34" charset="-122"/>
              </a:rPr>
              <a:t>中级</a:t>
            </a:r>
            <a:r>
              <a:rPr lang="zh-CN" altLang="en-US" sz="2400" b="1" dirty="0">
                <a:latin typeface="微软雅黑" panose="020B0503020204020204" pitchFamily="34" charset="-122"/>
                <a:ea typeface="微软雅黑" panose="020B0503020204020204" pitchFamily="34" charset="-122"/>
              </a:rPr>
              <a:t>职称或</a:t>
            </a:r>
            <a:r>
              <a:rPr lang="zh-CN" altLang="en-US" sz="2400" b="1" dirty="0">
                <a:solidFill>
                  <a:srgbClr val="FF0000"/>
                </a:solidFill>
                <a:latin typeface="微软雅黑" panose="020B0503020204020204" pitchFamily="34" charset="-122"/>
                <a:ea typeface="微软雅黑" panose="020B0503020204020204" pitchFamily="34" charset="-122"/>
              </a:rPr>
              <a:t>硕士</a:t>
            </a:r>
            <a:r>
              <a:rPr lang="zh-CN" altLang="en-US" sz="2400" b="1" dirty="0">
                <a:latin typeface="微软雅黑" panose="020B0503020204020204" pitchFamily="34" charset="-122"/>
                <a:ea typeface="微软雅黑" panose="020B0503020204020204" pitchFamily="34" charset="-122"/>
              </a:rPr>
              <a:t>学位。优先支持科技特派员。</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助强度为 </a:t>
            </a:r>
            <a:r>
              <a:rPr lang="en-US" altLang="zh-CN" sz="2400" b="1" dirty="0">
                <a:solidFill>
                  <a:srgbClr val="FF0000"/>
                </a:solidFill>
                <a:latin typeface="微软雅黑" panose="020B0503020204020204" pitchFamily="34" charset="-122"/>
                <a:ea typeface="微软雅黑" panose="020B0503020204020204" pitchFamily="34" charset="-122"/>
              </a:rPr>
              <a:t>10 </a:t>
            </a:r>
            <a:r>
              <a:rPr lang="zh-CN" altLang="en-US" sz="2400" b="1" dirty="0">
                <a:solidFill>
                  <a:srgbClr val="FF0000"/>
                </a:solidFill>
                <a:latin typeface="微软雅黑" panose="020B0503020204020204" pitchFamily="34" charset="-122"/>
                <a:ea typeface="微软雅黑" panose="020B0503020204020204" pitchFamily="34" charset="-122"/>
              </a:rPr>
              <a:t>万元</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项，资助期限为 </a:t>
            </a:r>
            <a:r>
              <a:rPr lang="en-US" altLang="zh-CN" sz="2400" b="1" dirty="0">
                <a:solidFill>
                  <a:srgbClr val="FF0000"/>
                </a:solidFill>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项目负责人申请省基础公益研究专项数不超过</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项，排名前 </a:t>
            </a:r>
            <a:r>
              <a:rPr lang="en-US" altLang="zh-CN"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的参与人在研项目数不超过</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项，同一年度参与申报项目数不超过 </a:t>
            </a:r>
            <a:r>
              <a:rPr lang="en-US" altLang="zh-CN"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3088639" y="3996386"/>
            <a:ext cx="8963477" cy="2243050"/>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申请人具有</a:t>
            </a:r>
            <a:r>
              <a:rPr lang="zh-CN" altLang="en-US" sz="2400" b="1" dirty="0">
                <a:solidFill>
                  <a:srgbClr val="FF0000"/>
                </a:solidFill>
                <a:latin typeface="微软雅黑" panose="020B0503020204020204" pitchFamily="34" charset="-122"/>
                <a:ea typeface="微软雅黑" panose="020B0503020204020204" pitchFamily="34" charset="-122"/>
              </a:rPr>
              <a:t>副高及以下</a:t>
            </a:r>
            <a:r>
              <a:rPr lang="zh-CN" altLang="en-US" sz="2400" b="1" dirty="0">
                <a:latin typeface="微软雅黑" panose="020B0503020204020204" pitchFamily="34" charset="-122"/>
                <a:ea typeface="微软雅黑" panose="020B0503020204020204" pitchFamily="34" charset="-122"/>
              </a:rPr>
              <a:t>技术职称，专职从事分析测试工作的一线工作人员，须向社会提供分析测试技术服务。</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 </a:t>
            </a:r>
            <a:r>
              <a:rPr lang="en-US" altLang="zh-CN" sz="2400" b="1" dirty="0">
                <a:solidFill>
                  <a:srgbClr val="FF0000"/>
                </a:solidFill>
                <a:latin typeface="微软雅黑" panose="020B0503020204020204" pitchFamily="34" charset="-122"/>
                <a:ea typeface="微软雅黑" panose="020B0503020204020204" pitchFamily="34" charset="-122"/>
              </a:rPr>
              <a:t>5 </a:t>
            </a:r>
            <a:r>
              <a:rPr lang="zh-CN" altLang="en-US" sz="2400" b="1" dirty="0">
                <a:solidFill>
                  <a:srgbClr val="FF0000"/>
                </a:solidFill>
                <a:latin typeface="微软雅黑" panose="020B0503020204020204" pitchFamily="34" charset="-122"/>
                <a:ea typeface="微软雅黑" panose="020B0503020204020204" pitchFamily="34" charset="-122"/>
              </a:rPr>
              <a:t>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项，资助期限为 </a:t>
            </a:r>
            <a:r>
              <a:rPr lang="en-US" altLang="zh-CN" sz="2400" b="1" dirty="0">
                <a:solidFill>
                  <a:srgbClr val="FF0000"/>
                </a:solidFill>
                <a:latin typeface="微软雅黑" panose="020B0503020204020204" pitchFamily="34" charset="-122"/>
                <a:ea typeface="微软雅黑" panose="020B0503020204020204" pitchFamily="34" charset="-122"/>
              </a:rPr>
              <a:t>3</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限项规定同前项。</a:t>
            </a: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151805" y="1331978"/>
            <a:ext cx="2727959" cy="1956549"/>
            <a:chOff x="354825" y="1100249"/>
            <a:chExt cx="2148600" cy="525657"/>
          </a:xfrm>
        </p:grpSpPr>
        <p:sp>
          <p:nvSpPr>
            <p:cNvPr id="11" name="矩形 10">
              <a:extLst>
                <a:ext uri="{FF2B5EF4-FFF2-40B4-BE49-F238E27FC236}">
                  <a16:creationId xmlns:a16="http://schemas.microsoft.com/office/drawing/2014/main" id="{C63D05A8-681C-4E38-A970-B89FB6ED39F5}"/>
                </a:ext>
              </a:extLst>
            </p:cNvPr>
            <p:cNvSpPr/>
            <p:nvPr/>
          </p:nvSpPr>
          <p:spPr>
            <a:xfrm>
              <a:off x="354825" y="1100249"/>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42635" y="1128794"/>
              <a:ext cx="2060790" cy="461628"/>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工业、社会发展、国际科技合作项目</a:t>
              </a:r>
              <a:endParaRPr lang="en-US" altLang="zh-CN" sz="2800" b="1" dirty="0">
                <a:solidFill>
                  <a:srgbClr val="FDFDFD"/>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151805" y="4468786"/>
            <a:ext cx="2490106" cy="1298249"/>
            <a:chOff x="-29609" y="1673572"/>
            <a:chExt cx="2548088" cy="525657"/>
          </a:xfrm>
        </p:grpSpPr>
        <p:sp>
          <p:nvSpPr>
            <p:cNvPr id="18" name="矩形 17">
              <a:extLst>
                <a:ext uri="{FF2B5EF4-FFF2-40B4-BE49-F238E27FC236}">
                  <a16:creationId xmlns:a16="http://schemas.microsoft.com/office/drawing/2014/main" id="{00865280-5B7A-4348-AB85-299F999AAA12}"/>
                </a:ext>
              </a:extLst>
            </p:cNvPr>
            <p:cNvSpPr/>
            <p:nvPr/>
          </p:nvSpPr>
          <p:spPr>
            <a:xfrm>
              <a:off x="-29609" y="1673572"/>
              <a:ext cx="2437758"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46227" y="1788640"/>
              <a:ext cx="2472252" cy="242096"/>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分析测试项目</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92611" y="2083418"/>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711436" y="5048243"/>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954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491612"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8878" y="149990"/>
            <a:ext cx="9207109"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省级“尖兵”“领雁”研发攻关计划项目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2993769" y="1045041"/>
            <a:ext cx="8597479"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应建有研发平台，分为择优委托、竞争性分配、悬赏制等，其中择优委托方式的，其依托单位在国内省内有明显优势。</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 </a:t>
            </a:r>
            <a:r>
              <a:rPr lang="en-US" altLang="zh-CN" sz="2400" b="1" dirty="0">
                <a:solidFill>
                  <a:srgbClr val="FF0000"/>
                </a:solidFill>
                <a:latin typeface="微软雅黑" panose="020B0503020204020204" pitchFamily="34" charset="-122"/>
                <a:ea typeface="微软雅黑" panose="020B0503020204020204" pitchFamily="34" charset="-122"/>
              </a:rPr>
              <a:t>500</a:t>
            </a:r>
            <a:r>
              <a:rPr lang="zh-CN" altLang="en-US" sz="2400" b="1" dirty="0">
                <a:solidFill>
                  <a:srgbClr val="FF0000"/>
                </a:solidFill>
                <a:latin typeface="微软雅黑" panose="020B0503020204020204" pitchFamily="34" charset="-122"/>
                <a:ea typeface="微软雅黑" panose="020B0503020204020204" pitchFamily="34" charset="-122"/>
              </a:rPr>
              <a:t>万元</a:t>
            </a:r>
            <a:r>
              <a:rPr lang="en-US" altLang="zh-CN" sz="2400" b="1" dirty="0">
                <a:solidFill>
                  <a:srgbClr val="FF0000"/>
                </a:solidFill>
                <a:latin typeface="微软雅黑" panose="020B0503020204020204" pitchFamily="34" charset="-122"/>
                <a:ea typeface="微软雅黑" panose="020B0503020204020204" pitchFamily="34" charset="-122"/>
              </a:rPr>
              <a:t>-1000</a:t>
            </a:r>
            <a:r>
              <a:rPr lang="zh-CN" altLang="en-US" sz="2400" b="1" dirty="0">
                <a:solidFill>
                  <a:srgbClr val="FF0000"/>
                </a:solidFill>
                <a:latin typeface="微软雅黑" panose="020B0503020204020204" pitchFamily="34" charset="-122"/>
                <a:ea typeface="微软雅黑" panose="020B0503020204020204" pitchFamily="34" charset="-122"/>
              </a:rPr>
              <a:t>万元</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a:t>
            </a: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申请省基础公益研究专项数不超过</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项，排名前 </a:t>
            </a:r>
            <a:r>
              <a:rPr lang="en-US" altLang="zh-CN"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的参与人在研项目数不超过</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项，同一年度参与申报不超过</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2995913" y="4162693"/>
            <a:ext cx="9196087" cy="2243050"/>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应建有创新平台载体，负责人达到法定退休年龄的原则上不得申报。</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资助强度为</a:t>
            </a:r>
            <a:r>
              <a:rPr lang="en-US" altLang="zh-CN" sz="2400" b="1" dirty="0">
                <a:solidFill>
                  <a:srgbClr val="FF0000"/>
                </a:solidFill>
                <a:latin typeface="微软雅黑" panose="020B0503020204020204" pitchFamily="34" charset="-122"/>
                <a:ea typeface="微软雅黑" panose="020B0503020204020204" pitchFamily="34" charset="-122"/>
              </a:rPr>
              <a:t>500</a:t>
            </a:r>
            <a:r>
              <a:rPr lang="zh-CN" altLang="en-US" sz="2400" b="1" dirty="0">
                <a:solidFill>
                  <a:srgbClr val="FF0000"/>
                </a:solidFill>
                <a:latin typeface="微软雅黑" panose="020B0503020204020204" pitchFamily="34" charset="-122"/>
                <a:ea typeface="微软雅黑" panose="020B0503020204020204" pitchFamily="34" charset="-122"/>
              </a:rPr>
              <a:t>万元</a:t>
            </a:r>
            <a:r>
              <a:rPr lang="en-US" altLang="zh-CN" sz="2400" b="1" dirty="0">
                <a:solidFill>
                  <a:srgbClr val="FF0000"/>
                </a:solidFill>
                <a:latin typeface="微软雅黑" panose="020B0503020204020204" pitchFamily="34" charset="-122"/>
                <a:ea typeface="微软雅黑" panose="020B0503020204020204" pitchFamily="34" charset="-122"/>
              </a:rPr>
              <a:t>-1000</a:t>
            </a:r>
            <a:r>
              <a:rPr lang="zh-CN" altLang="en-US" sz="2400" b="1" dirty="0">
                <a:solidFill>
                  <a:srgbClr val="FF0000"/>
                </a:solidFill>
                <a:latin typeface="微软雅黑" panose="020B0503020204020204" pitchFamily="34" charset="-122"/>
                <a:ea typeface="微软雅黑" panose="020B0503020204020204" pitchFamily="34" charset="-122"/>
              </a:rPr>
              <a:t>万元</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项，资助期限 </a:t>
            </a:r>
            <a:r>
              <a:rPr lang="en-US" altLang="zh-CN" sz="2400" b="1" dirty="0">
                <a:solidFill>
                  <a:srgbClr val="FF0000"/>
                </a:solidFill>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限项规定同上。</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72786" y="1484173"/>
            <a:ext cx="2534326" cy="1483409"/>
            <a:chOff x="251314" y="1133348"/>
            <a:chExt cx="2403479" cy="829917"/>
          </a:xfrm>
        </p:grpSpPr>
        <p:sp>
          <p:nvSpPr>
            <p:cNvPr id="11" name="矩形 10">
              <a:extLst>
                <a:ext uri="{FF2B5EF4-FFF2-40B4-BE49-F238E27FC236}">
                  <a16:creationId xmlns:a16="http://schemas.microsoft.com/office/drawing/2014/main" id="{C63D05A8-681C-4E38-A970-B89FB6ED39F5}"/>
                </a:ext>
              </a:extLst>
            </p:cNvPr>
            <p:cNvSpPr/>
            <p:nvPr/>
          </p:nvSpPr>
          <p:spPr>
            <a:xfrm>
              <a:off x="350281" y="1133348"/>
              <a:ext cx="2304512" cy="82991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91C932B4-4EA1-4A9A-BB05-12024EE78F83}"/>
                </a:ext>
              </a:extLst>
            </p:cNvPr>
            <p:cNvSpPr txBox="1"/>
            <p:nvPr/>
          </p:nvSpPr>
          <p:spPr>
            <a:xfrm>
              <a:off x="251314" y="1227535"/>
              <a:ext cx="2304511" cy="647903"/>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“尖兵”项目   </a:t>
              </a:r>
              <a:endParaRPr lang="en-US" altLang="zh-CN" sz="2800" b="1" dirty="0">
                <a:solidFill>
                  <a:srgbClr val="FDFDFD"/>
                </a:solidFill>
                <a:latin typeface="微软雅黑" panose="020B0503020204020204" pitchFamily="34" charset="-122"/>
                <a:ea typeface="微软雅黑" panose="020B0503020204020204" pitchFamily="34" charset="-122"/>
              </a:endParaRPr>
            </a:p>
            <a:p>
              <a:pPr algn="ct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榜单</a:t>
              </a:r>
              <a:endParaRPr lang="en-US" altLang="zh-CN" sz="2800" b="1" dirty="0">
                <a:solidFill>
                  <a:srgbClr val="FDFDFD"/>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0" y="4402381"/>
            <a:ext cx="2577205" cy="1531061"/>
            <a:chOff x="-29608" y="1673572"/>
            <a:chExt cx="2213169" cy="856568"/>
          </a:xfrm>
        </p:grpSpPr>
        <p:sp>
          <p:nvSpPr>
            <p:cNvPr id="18" name="矩形 17">
              <a:extLst>
                <a:ext uri="{FF2B5EF4-FFF2-40B4-BE49-F238E27FC236}">
                  <a16:creationId xmlns:a16="http://schemas.microsoft.com/office/drawing/2014/main" id="{00865280-5B7A-4348-AB85-299F999AAA12}"/>
                </a:ext>
              </a:extLst>
            </p:cNvPr>
            <p:cNvSpPr/>
            <p:nvPr/>
          </p:nvSpPr>
          <p:spPr>
            <a:xfrm>
              <a:off x="-29608" y="1673572"/>
              <a:ext cx="2213169" cy="856568"/>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29608" y="1771587"/>
              <a:ext cx="2051338" cy="647897"/>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“领雁”项目及其他类榜单</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67312" y="2086543"/>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667312" y="4929681"/>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128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6035879"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各类奖项介绍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17" name="矩形 16">
            <a:extLst>
              <a:ext uri="{FF2B5EF4-FFF2-40B4-BE49-F238E27FC236}">
                <a16:creationId xmlns:a16="http://schemas.microsoft.com/office/drawing/2014/main" id="{E5034417-FDEB-445B-BEF2-FCC1626A5302}"/>
              </a:ext>
            </a:extLst>
          </p:cNvPr>
          <p:cNvSpPr/>
          <p:nvPr/>
        </p:nvSpPr>
        <p:spPr>
          <a:xfrm>
            <a:off x="300752" y="869852"/>
            <a:ext cx="6330867" cy="584775"/>
          </a:xfrm>
          <a:prstGeom prst="rect">
            <a:avLst/>
          </a:prstGeom>
        </p:spPr>
        <p:txBody>
          <a:bodyPr wrap="square">
            <a:spAutoFit/>
          </a:bodyPr>
          <a:lstStyle/>
          <a:p>
            <a:pPr marL="342900" indent="-342900" algn="just">
              <a:buClr>
                <a:srgbClr val="C00000"/>
              </a:buClr>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rPr>
              <a:t>国家科学技术奖</a:t>
            </a:r>
            <a:endPar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id="{A06744BB-1CEB-4FB8-8B5C-3022C99A9863}"/>
              </a:ext>
            </a:extLst>
          </p:cNvPr>
          <p:cNvSpPr/>
          <p:nvPr/>
        </p:nvSpPr>
        <p:spPr>
          <a:xfrm>
            <a:off x="213348" y="3476177"/>
            <a:ext cx="9625570" cy="584775"/>
          </a:xfrm>
          <a:prstGeom prst="rect">
            <a:avLst/>
          </a:prstGeom>
        </p:spPr>
        <p:txBody>
          <a:bodyPr wrap="square">
            <a:spAutoFit/>
          </a:bodyPr>
          <a:lstStyle/>
          <a:p>
            <a:pPr marL="342900" indent="-342900" algn="just">
              <a:buClr>
                <a:srgbClr val="C00000"/>
              </a:buClr>
              <a:buFont typeface="Wingdings" panose="05000000000000000000" pitchFamily="2" charset="2"/>
              <a:buChar char="p"/>
            </a:pPr>
            <a:r>
              <a:rPr lang="zh-CN" altLang="en-US" sz="3200" b="1" dirty="0">
                <a:latin typeface="微软雅黑" panose="020B0503020204020204" pitchFamily="34" charset="-122"/>
                <a:ea typeface="微软雅黑" panose="020B0503020204020204" pitchFamily="34" charset="-122"/>
              </a:rPr>
              <a:t> 教育部高等学校科学研究有限成果奖（科学技术）</a:t>
            </a:r>
            <a:endPar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698FE365-5FC2-44E0-A645-E335D456326C}"/>
              </a:ext>
            </a:extLst>
          </p:cNvPr>
          <p:cNvSpPr/>
          <p:nvPr/>
        </p:nvSpPr>
        <p:spPr>
          <a:xfrm>
            <a:off x="223514" y="1344146"/>
            <a:ext cx="11355817" cy="2069093"/>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Ø"/>
            </a:pPr>
            <a:r>
              <a:rPr lang="zh-CN" altLang="en-US" sz="2400" b="1" dirty="0">
                <a:solidFill>
                  <a:srgbClr val="7030A0"/>
                </a:solidFill>
                <a:latin typeface="微软雅黑" panose="020B0503020204020204" pitchFamily="34" charset="-122"/>
                <a:ea typeface="微软雅黑" panose="020B0503020204020204" pitchFamily="34" charset="-122"/>
              </a:rPr>
              <a:t>分为国家最高科学技术奖、国家自然科学奖、国家技术发明奖、国家科学技术进步奖。</a:t>
            </a:r>
            <a:r>
              <a:rPr lang="zh-CN" altLang="en-US" sz="2000" b="1" dirty="0">
                <a:latin typeface="微软雅黑" panose="020B0503020204020204" pitchFamily="34" charset="-122"/>
                <a:ea typeface="微软雅黑" panose="020B0503020204020204" pitchFamily="34" charset="-122"/>
              </a:rPr>
              <a:t>候选者由下列单位或个人提名：</a:t>
            </a:r>
            <a:endParaRPr lang="en-US" altLang="zh-CN" sz="2000" b="1" dirty="0">
              <a:latin typeface="微软雅黑" panose="020B0503020204020204" pitchFamily="34" charset="-122"/>
              <a:ea typeface="微软雅黑" panose="020B0503020204020204" pitchFamily="34" charset="-122"/>
            </a:endParaRPr>
          </a:p>
          <a:p>
            <a:pPr algn="just">
              <a:lnSpc>
                <a:spcPct val="150000"/>
              </a:lnSpc>
              <a:buClr>
                <a:srgbClr val="C00000"/>
              </a:buClr>
            </a:pPr>
            <a:r>
              <a:rPr lang="en-US" altLang="zh-CN" sz="2000" b="1" dirty="0">
                <a:latin typeface="微软雅黑" panose="020B0503020204020204" pitchFamily="34" charset="-122"/>
                <a:ea typeface="微软雅黑" panose="020B0503020204020204" pitchFamily="34" charset="-122"/>
              </a:rPr>
              <a:t>    1.</a:t>
            </a:r>
            <a:r>
              <a:rPr lang="zh-CN" altLang="en-US" sz="2000" b="1" dirty="0">
                <a:latin typeface="微软雅黑" panose="020B0503020204020204" pitchFamily="34" charset="-122"/>
                <a:ea typeface="微软雅黑" panose="020B0503020204020204" pitchFamily="34" charset="-122"/>
              </a:rPr>
              <a:t>符合国务院科学技术行政部门规定的资格条件专家、学者、组织机构；</a:t>
            </a:r>
            <a:endParaRPr lang="en-US" altLang="zh-CN" sz="2000" b="1" dirty="0">
              <a:latin typeface="微软雅黑" panose="020B0503020204020204" pitchFamily="34" charset="-122"/>
              <a:ea typeface="微软雅黑" panose="020B0503020204020204" pitchFamily="34" charset="-122"/>
            </a:endParaRPr>
          </a:p>
          <a:p>
            <a:pPr algn="just">
              <a:lnSpc>
                <a:spcPct val="150000"/>
              </a:lnSpc>
              <a:buClr>
                <a:srgbClr val="C00000"/>
              </a:buClr>
            </a:pPr>
            <a:r>
              <a:rPr lang="en-US" altLang="zh-CN" sz="2000" b="1" dirty="0">
                <a:latin typeface="微软雅黑" panose="020B0503020204020204" pitchFamily="34" charset="-122"/>
                <a:ea typeface="微软雅黑" panose="020B0503020204020204" pitchFamily="34" charset="-122"/>
              </a:rPr>
              <a:t>    2.</a:t>
            </a:r>
            <a:r>
              <a:rPr lang="zh-CN" altLang="en-US" sz="2000" b="1" dirty="0">
                <a:latin typeface="微软雅黑" panose="020B0503020204020204" pitchFamily="34" charset="-122"/>
                <a:ea typeface="微软雅黑" panose="020B0503020204020204" pitchFamily="34" charset="-122"/>
              </a:rPr>
              <a:t>中央和国家机关有关部门，中央军事委员会科学技术部门，省、自治区、直辖市、计划单列市</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id="{5DB17D79-DDED-4467-A683-6BF072603E43}"/>
              </a:ext>
            </a:extLst>
          </p:cNvPr>
          <p:cNvSpPr/>
          <p:nvPr/>
        </p:nvSpPr>
        <p:spPr>
          <a:xfrm>
            <a:off x="223514" y="4060952"/>
            <a:ext cx="11382250" cy="2438616"/>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Ø"/>
            </a:pPr>
            <a:r>
              <a:rPr lang="zh-CN" altLang="en-US" sz="2400" b="1" dirty="0">
                <a:solidFill>
                  <a:srgbClr val="7030A0"/>
                </a:solidFill>
                <a:latin typeface="微软雅黑" panose="020B0503020204020204" pitchFamily="34" charset="-122"/>
                <a:ea typeface="微软雅黑" panose="020B0503020204020204" pitchFamily="34" charset="-122"/>
              </a:rPr>
              <a:t>分为自然科学奖、技术发明奖、科学技术进步奖、青年科学奖。</a:t>
            </a:r>
            <a:endParaRPr lang="en-US" altLang="zh-CN" sz="2400" b="1" dirty="0">
              <a:solidFill>
                <a:srgbClr val="7030A0"/>
              </a:solidFill>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自然科学奖、技术发明奖、科学技术进步奖由学校直接提名，或者</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名院士联合提名；</a:t>
            </a:r>
            <a:endParaRPr lang="en-US" altLang="zh-CN" sz="2000" b="1" dirty="0">
              <a:latin typeface="微软雅黑" panose="020B0503020204020204" pitchFamily="34" charset="-122"/>
              <a:ea typeface="微软雅黑" panose="020B0503020204020204" pitchFamily="34" charset="-122"/>
            </a:endParaRPr>
          </a:p>
          <a:p>
            <a:pPr algn="just">
              <a:lnSpc>
                <a:spcPct val="150000"/>
              </a:lnSpc>
              <a:buClr>
                <a:srgbClr val="C00000"/>
              </a:buClr>
            </a:pPr>
            <a:r>
              <a:rPr lang="zh-CN" altLang="en-US" sz="2000" b="1" dirty="0">
                <a:latin typeface="微软雅黑" panose="020B0503020204020204" pitchFamily="34" charset="-122"/>
                <a:ea typeface="微软雅黑" panose="020B0503020204020204" pitchFamily="34" charset="-122"/>
              </a:rPr>
              <a:t>     校长、教育部科技委各学部、中国科协管辖的有关学会可提名</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人。</a:t>
            </a:r>
            <a:endParaRPr lang="en-US" altLang="zh-CN" sz="2000" b="1" dirty="0">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青年科学奖由教育部科学技术委员会各学部、中国科协所属的有关全国学会、校长、中国科学院院士、中国工程院院士（三名及以上联合提名）。</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676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6035879"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各类奖项介绍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17" name="矩形 16">
            <a:extLst>
              <a:ext uri="{FF2B5EF4-FFF2-40B4-BE49-F238E27FC236}">
                <a16:creationId xmlns:a16="http://schemas.microsoft.com/office/drawing/2014/main" id="{E5034417-FDEB-445B-BEF2-FCC1626A5302}"/>
              </a:ext>
            </a:extLst>
          </p:cNvPr>
          <p:cNvSpPr/>
          <p:nvPr/>
        </p:nvSpPr>
        <p:spPr>
          <a:xfrm>
            <a:off x="300752" y="869852"/>
            <a:ext cx="6330867" cy="1015663"/>
          </a:xfrm>
          <a:prstGeom prst="rect">
            <a:avLst/>
          </a:prstGeom>
        </p:spPr>
        <p:txBody>
          <a:bodyPr wrap="square">
            <a:spAutoFit/>
          </a:bodyPr>
          <a:lstStyle/>
          <a:p>
            <a:pPr marL="342900" indent="-342900" algn="just">
              <a:buClr>
                <a:srgbClr val="C00000"/>
              </a:buClr>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浙江省科学技术奖</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Clr>
                <a:srgbClr val="C00000"/>
              </a:buClr>
              <a:buFont typeface="Wingdings" panose="05000000000000000000" pitchFamily="2" charset="2"/>
              <a:buChar char="p"/>
            </a:pPr>
            <a:endPar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id="{A06744BB-1CEB-4FB8-8B5C-3022C99A9863}"/>
              </a:ext>
            </a:extLst>
          </p:cNvPr>
          <p:cNvSpPr/>
          <p:nvPr/>
        </p:nvSpPr>
        <p:spPr>
          <a:xfrm>
            <a:off x="300752" y="3048589"/>
            <a:ext cx="9625570" cy="523220"/>
          </a:xfrm>
          <a:prstGeom prst="rect">
            <a:avLst/>
          </a:prstGeom>
        </p:spPr>
        <p:txBody>
          <a:bodyPr wrap="square">
            <a:spAutoFit/>
          </a:bodyPr>
          <a:lstStyle/>
          <a:p>
            <a:pPr marL="342900" indent="-342900" algn="just">
              <a:buClr>
                <a:srgbClr val="C00000"/>
              </a:buClr>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中国电子学会科学技术奖</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698FE365-5FC2-44E0-A645-E335D456326C}"/>
              </a:ext>
            </a:extLst>
          </p:cNvPr>
          <p:cNvSpPr/>
          <p:nvPr/>
        </p:nvSpPr>
        <p:spPr>
          <a:xfrm>
            <a:off x="210291" y="1247594"/>
            <a:ext cx="11355817" cy="1848711"/>
          </a:xfrm>
          <a:prstGeom prst="rect">
            <a:avLst/>
          </a:prstGeom>
        </p:spPr>
        <p:txBody>
          <a:bodyPr wrap="square">
            <a:spAutoFit/>
          </a:bodyPr>
          <a:lstStyle/>
          <a:p>
            <a:pPr marL="342900" indent="-342900" algn="just">
              <a:lnSpc>
                <a:spcPts val="3500"/>
              </a:lnSpc>
              <a:buClr>
                <a:srgbClr val="C00000"/>
              </a:buClr>
              <a:buFont typeface="Wingdings" panose="05000000000000000000" pitchFamily="2" charset="2"/>
              <a:buChar char="Ø"/>
            </a:pPr>
            <a:r>
              <a:rPr lang="zh-CN" altLang="en-US" sz="2400" b="1" dirty="0">
                <a:solidFill>
                  <a:srgbClr val="7030A0"/>
                </a:solidFill>
                <a:latin typeface="微软雅黑" panose="020B0503020204020204" pitchFamily="34" charset="-122"/>
                <a:ea typeface="微软雅黑" panose="020B0503020204020204" pitchFamily="34" charset="-122"/>
              </a:rPr>
              <a:t>分为浙江科技大奖、自然科学奖、技术发明奖、科学技术进步奖、国际科学技术合作奖。</a:t>
            </a:r>
            <a:r>
              <a:rPr lang="zh-CN" altLang="en-US" sz="2000" b="1" dirty="0">
                <a:latin typeface="微软雅黑" panose="020B0503020204020204" pitchFamily="34" charset="-122"/>
                <a:ea typeface="微软雅黑" panose="020B0503020204020204" pitchFamily="34" charset="-122"/>
              </a:rPr>
              <a:t>浙江大学提名或专家提名，专家指：</a:t>
            </a:r>
            <a:endParaRPr lang="en-US" altLang="zh-CN" sz="2000" b="1" dirty="0">
              <a:latin typeface="微软雅黑" panose="020B0503020204020204" pitchFamily="34" charset="-122"/>
              <a:ea typeface="微软雅黑" panose="020B0503020204020204" pitchFamily="34" charset="-122"/>
            </a:endParaRPr>
          </a:p>
          <a:p>
            <a:pPr algn="just">
              <a:lnSpc>
                <a:spcPts val="3500"/>
              </a:lnSpc>
              <a:buClr>
                <a:srgbClr val="C00000"/>
              </a:buClr>
            </a:pPr>
            <a:r>
              <a:rPr lang="en-US" altLang="zh-CN" sz="2000" b="1" dirty="0">
                <a:latin typeface="微软雅黑" panose="020B0503020204020204" pitchFamily="34" charset="-122"/>
                <a:ea typeface="微软雅黑" panose="020B0503020204020204" pitchFamily="34" charset="-122"/>
              </a:rPr>
              <a:t>    1.</a:t>
            </a:r>
            <a:r>
              <a:rPr lang="zh-CN" altLang="en-US" sz="2000" b="1" dirty="0">
                <a:latin typeface="微软雅黑" panose="020B0503020204020204" pitchFamily="34" charset="-122"/>
                <a:ea typeface="微软雅黑" panose="020B0503020204020204" pitchFamily="34" charset="-122"/>
              </a:rPr>
              <a:t>国家最高科学技术奖获奖人；               </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中国科学院院士、中国工程院院士（不含外籍院士）；</a:t>
            </a:r>
            <a:endParaRPr lang="en-US" altLang="zh-CN" sz="2000" b="1" dirty="0">
              <a:latin typeface="微软雅黑" panose="020B0503020204020204" pitchFamily="34" charset="-122"/>
              <a:ea typeface="微软雅黑" panose="020B0503020204020204" pitchFamily="34" charset="-122"/>
            </a:endParaRPr>
          </a:p>
          <a:p>
            <a:pPr algn="just">
              <a:lnSpc>
                <a:spcPts val="3500"/>
              </a:lnSpc>
              <a:buClr>
                <a:srgbClr val="C00000"/>
              </a:buClr>
            </a:pPr>
            <a:r>
              <a:rPr lang="en-US" altLang="zh-CN" sz="2000" b="1" dirty="0">
                <a:latin typeface="微软雅黑" panose="020B0503020204020204" pitchFamily="34" charset="-122"/>
                <a:ea typeface="微软雅黑" panose="020B0503020204020204" pitchFamily="34" charset="-122"/>
              </a:rPr>
              <a:t>    3.</a:t>
            </a:r>
            <a:r>
              <a:rPr lang="zh-CN" altLang="en-US" sz="2000" b="1" dirty="0">
                <a:latin typeface="微软雅黑" panose="020B0503020204020204" pitchFamily="34" charset="-122"/>
                <a:ea typeface="微软雅黑" panose="020B0503020204020204" pitchFamily="34" charset="-122"/>
              </a:rPr>
              <a:t>国家科学技术奖获奖项目第一完成人；   </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浙江科技大奖获奖人或者获奖团队第一人。</a:t>
            </a:r>
            <a:endParaRPr lang="en-US" altLang="zh-CN" sz="2000" b="1"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5DB17D79-DDED-4467-A683-6BF072603E43}"/>
              </a:ext>
            </a:extLst>
          </p:cNvPr>
          <p:cNvSpPr/>
          <p:nvPr/>
        </p:nvSpPr>
        <p:spPr>
          <a:xfrm>
            <a:off x="227542" y="3444255"/>
            <a:ext cx="11382250" cy="1515287"/>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Ø"/>
            </a:pPr>
            <a:r>
              <a:rPr lang="zh-CN" altLang="en-US" sz="2400" b="1" dirty="0">
                <a:solidFill>
                  <a:srgbClr val="7030A0"/>
                </a:solidFill>
                <a:latin typeface="微软雅黑" panose="020B0503020204020204" pitchFamily="34" charset="-122"/>
                <a:ea typeface="微软雅黑" panose="020B0503020204020204" pitchFamily="34" charset="-122"/>
              </a:rPr>
              <a:t>分为成果奖（自然科学奖、技术发明奖、科技进步奖）、创新团队奖。</a:t>
            </a:r>
            <a:endParaRPr lang="en-US" altLang="zh-CN" sz="2400" b="1" dirty="0">
              <a:solidFill>
                <a:srgbClr val="7030A0"/>
              </a:solidFill>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浙江大学推荐，或</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名院士提名，或中国电子学会常务理事、中国电子学会会士、近</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年电子学会科技奖一等奖获奖项目第一完成人，</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人可联合提名</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个成果或团队。</a:t>
            </a:r>
            <a:endParaRPr lang="en-US" altLang="zh-CN" sz="20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8ED7AD39-0827-4717-A471-9D059528D12B}"/>
              </a:ext>
            </a:extLst>
          </p:cNvPr>
          <p:cNvSpPr/>
          <p:nvPr/>
        </p:nvSpPr>
        <p:spPr>
          <a:xfrm>
            <a:off x="300752" y="4911826"/>
            <a:ext cx="5795248" cy="523220"/>
          </a:xfrm>
          <a:prstGeom prst="rect">
            <a:avLst/>
          </a:prstGeom>
        </p:spPr>
        <p:txBody>
          <a:bodyPr wrap="square">
            <a:spAutoFit/>
          </a:bodyPr>
          <a:lstStyle/>
          <a:p>
            <a:pPr marL="342900" indent="-342900" algn="just">
              <a:buClr>
                <a:srgbClr val="C00000"/>
              </a:buClr>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浙江省青年科技英才奖</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a:extLst>
              <a:ext uri="{FF2B5EF4-FFF2-40B4-BE49-F238E27FC236}">
                <a16:creationId xmlns:a16="http://schemas.microsoft.com/office/drawing/2014/main" id="{F7432A7B-9199-4DDF-A7A8-F91DABC1F00D}"/>
              </a:ext>
            </a:extLst>
          </p:cNvPr>
          <p:cNvSpPr/>
          <p:nvPr/>
        </p:nvSpPr>
        <p:spPr>
          <a:xfrm>
            <a:off x="227542" y="5333740"/>
            <a:ext cx="11382250" cy="1422954"/>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男性年龄不超过</a:t>
            </a:r>
            <a:r>
              <a:rPr lang="en-US" altLang="zh-CN" sz="2000" b="1" dirty="0">
                <a:latin typeface="微软雅黑" panose="020B0503020204020204" pitchFamily="34" charset="-122"/>
                <a:ea typeface="微软雅黑" panose="020B0503020204020204" pitchFamily="34" charset="-122"/>
              </a:rPr>
              <a:t>40</a:t>
            </a:r>
            <a:r>
              <a:rPr lang="zh-CN" altLang="en-US" sz="2000" b="1" dirty="0">
                <a:latin typeface="微软雅黑" panose="020B0503020204020204" pitchFamily="34" charset="-122"/>
                <a:ea typeface="微软雅黑" panose="020B0503020204020204" pitchFamily="34" charset="-122"/>
              </a:rPr>
              <a:t>周岁，女性年龄不超过</a:t>
            </a:r>
            <a:r>
              <a:rPr lang="en-US" altLang="zh-CN" sz="2000" b="1" dirty="0">
                <a:latin typeface="微软雅黑" panose="020B0503020204020204" pitchFamily="34" charset="-122"/>
                <a:ea typeface="微软雅黑" panose="020B0503020204020204" pitchFamily="34" charset="-122"/>
              </a:rPr>
              <a:t>45 </a:t>
            </a:r>
            <a:r>
              <a:rPr lang="zh-CN" altLang="en-US" sz="2000" b="1" dirty="0">
                <a:latin typeface="微软雅黑" panose="020B0503020204020204" pitchFamily="34" charset="-122"/>
                <a:ea typeface="微软雅黑" panose="020B0503020204020204" pitchFamily="34" charset="-122"/>
              </a:rPr>
              <a:t>周岁的中国公民。</a:t>
            </a:r>
            <a:endParaRPr lang="en-US" altLang="zh-CN" sz="2000" b="1" dirty="0">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省科协所属省级学会（协会、研究会、促进会）推荐本学科领域的候选人。</a:t>
            </a:r>
            <a:endParaRPr lang="en-US" altLang="zh-CN" sz="2000" b="1" dirty="0">
              <a:latin typeface="微软雅黑" panose="020B0503020204020204" pitchFamily="34" charset="-122"/>
              <a:ea typeface="微软雅黑" panose="020B0503020204020204" pitchFamily="34" charset="-122"/>
            </a:endParaRPr>
          </a:p>
          <a:p>
            <a:pPr marL="342900" indent="-342900" algn="just">
              <a:lnSpc>
                <a:spcPct val="150000"/>
              </a:lnSpc>
              <a:buClr>
                <a:srgbClr val="C000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全职在浙“两院”院士、省“鲲鹏行动”计划专家、省特级专家</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人以上可推荐候选人。</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2453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09895E3-431A-4396-9B2F-C76176B5E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02"/>
            <a:ext cx="12192000" cy="6840898"/>
          </a:xfrm>
          <a:prstGeom prst="rect">
            <a:avLst/>
          </a:prstGeom>
        </p:spPr>
      </p:pic>
      <p:sp>
        <p:nvSpPr>
          <p:cNvPr id="2" name="文本框 1"/>
          <p:cNvSpPr txBox="1"/>
          <p:nvPr/>
        </p:nvSpPr>
        <p:spPr>
          <a:xfrm>
            <a:off x="3229828" y="1454575"/>
            <a:ext cx="6464588" cy="1107996"/>
          </a:xfrm>
          <a:prstGeom prst="rect">
            <a:avLst/>
          </a:prstGeom>
          <a:noFill/>
        </p:spPr>
        <p:txBody>
          <a:bodyPr wrap="square" rtlCol="0">
            <a:spAutoFit/>
          </a:bodyPr>
          <a:lstStyle/>
          <a:p>
            <a:pPr algn="ctr"/>
            <a:r>
              <a:rPr lang="zh-CN" altLang="en-US" sz="6600" b="1" dirty="0">
                <a:solidFill>
                  <a:srgbClr val="013E80"/>
                </a:solidFill>
                <a:latin typeface="微软雅黑" panose="020B0503020204020204" charset="-122"/>
                <a:ea typeface="微软雅黑" panose="020B0503020204020204" charset="-122"/>
              </a:rPr>
              <a:t>谢谢大家！</a:t>
            </a:r>
          </a:p>
        </p:txBody>
      </p:sp>
      <p:pic>
        <p:nvPicPr>
          <p:cNvPr id="9" name="图片 8">
            <a:extLst>
              <a:ext uri="{FF2B5EF4-FFF2-40B4-BE49-F238E27FC236}">
                <a16:creationId xmlns:a16="http://schemas.microsoft.com/office/drawing/2014/main" id="{CAD327E6-981F-4E25-ADEE-594CABA5B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909" y="3660587"/>
            <a:ext cx="1251930" cy="1251930"/>
          </a:xfrm>
          <a:prstGeom prst="rect">
            <a:avLst/>
          </a:prstGeom>
        </p:spPr>
      </p:pic>
      <p:sp>
        <p:nvSpPr>
          <p:cNvPr id="10" name="文本框 9">
            <a:extLst>
              <a:ext uri="{FF2B5EF4-FFF2-40B4-BE49-F238E27FC236}">
                <a16:creationId xmlns:a16="http://schemas.microsoft.com/office/drawing/2014/main" id="{29F3D07D-CD5E-443C-B522-DE78F8BE81A9}"/>
              </a:ext>
            </a:extLst>
          </p:cNvPr>
          <p:cNvSpPr txBox="1"/>
          <p:nvPr/>
        </p:nvSpPr>
        <p:spPr>
          <a:xfrm>
            <a:off x="4463231" y="3411244"/>
            <a:ext cx="5737210" cy="1458220"/>
          </a:xfrm>
          <a:prstGeom prst="rect">
            <a:avLst/>
          </a:prstGeom>
          <a:noFill/>
        </p:spPr>
        <p:txBody>
          <a:bodyPr wrap="square" rtlCol="0">
            <a:spAutoFit/>
          </a:bodyPr>
          <a:lstStyle/>
          <a:p>
            <a:pPr>
              <a:lnSpc>
                <a:spcPct val="200000"/>
              </a:lnSpc>
            </a:pPr>
            <a:r>
              <a:rPr lang="zh-CN" altLang="en-US"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地址：杭州市建设三路</a:t>
            </a:r>
            <a:r>
              <a:rPr lang="en-US" altLang="zh-CN"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733</a:t>
            </a:r>
            <a:r>
              <a:rPr lang="zh-CN" altLang="en-US"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号楼</a:t>
            </a:r>
          </a:p>
          <a:p>
            <a:pPr>
              <a:lnSpc>
                <a:spcPct val="200000"/>
              </a:lnSpc>
            </a:pPr>
            <a:r>
              <a:rPr lang="zh-CN" altLang="en-US"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网址：</a:t>
            </a:r>
            <a:r>
              <a:rPr lang="en-US" altLang="zh-CN" sz="2400" b="1" dirty="0">
                <a:solidFill>
                  <a:srgbClr val="013E80"/>
                </a:solidFill>
                <a:latin typeface="微软雅黑" panose="020B0503020204020204" pitchFamily="34" charset="-122"/>
                <a:ea typeface="微软雅黑" panose="020B0503020204020204" pitchFamily="34" charset="-122"/>
                <a:cs typeface="微软雅黑" panose="020B0503020204020204" pitchFamily="34" charset="-122"/>
              </a:rPr>
              <a:t>https://mne.zju.edu.cn/</a:t>
            </a:r>
          </a:p>
        </p:txBody>
      </p:sp>
      <p:pic>
        <p:nvPicPr>
          <p:cNvPr id="7" name="图片 6" descr="中心logo2">
            <a:extLst>
              <a:ext uri="{FF2B5EF4-FFF2-40B4-BE49-F238E27FC236}">
                <a16:creationId xmlns:a16="http://schemas.microsoft.com/office/drawing/2014/main" id="{329329DB-0375-454C-A87D-2D599FB582E4}"/>
              </a:ext>
            </a:extLst>
          </p:cNvPr>
          <p:cNvPicPr>
            <a:picLocks noChangeAspect="1"/>
          </p:cNvPicPr>
          <p:nvPr/>
        </p:nvPicPr>
        <p:blipFill>
          <a:blip r:embed="rId5"/>
          <a:stretch>
            <a:fillRect/>
          </a:stretch>
        </p:blipFill>
        <p:spPr>
          <a:xfrm>
            <a:off x="158670" y="140607"/>
            <a:ext cx="2919730" cy="75882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3" y="162745"/>
            <a:ext cx="4786152"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不同类别人才的发展路径</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graphicFrame>
        <p:nvGraphicFramePr>
          <p:cNvPr id="8" name="表格 7">
            <a:extLst>
              <a:ext uri="{FF2B5EF4-FFF2-40B4-BE49-F238E27FC236}">
                <a16:creationId xmlns:a16="http://schemas.microsoft.com/office/drawing/2014/main" id="{01460897-9A0D-4177-A0AA-E22B88F967FE}"/>
              </a:ext>
            </a:extLst>
          </p:cNvPr>
          <p:cNvGraphicFramePr>
            <a:graphicFrameLocks noGrp="1"/>
          </p:cNvGraphicFramePr>
          <p:nvPr>
            <p:extLst>
              <p:ext uri="{D42A27DB-BD31-4B8C-83A1-F6EECF244321}">
                <p14:modId xmlns:p14="http://schemas.microsoft.com/office/powerpoint/2010/main" val="4115451916"/>
              </p:ext>
            </p:extLst>
          </p:nvPr>
        </p:nvGraphicFramePr>
        <p:xfrm>
          <a:off x="0" y="901130"/>
          <a:ext cx="12202160" cy="6238300"/>
        </p:xfrm>
        <a:graphic>
          <a:graphicData uri="http://schemas.openxmlformats.org/drawingml/2006/table">
            <a:tbl>
              <a:tblPr firstRow="1" bandRow="1">
                <a:tableStyleId>{5C22544A-7EE6-4342-B048-85BDC9FD1C3A}</a:tableStyleId>
              </a:tblPr>
              <a:tblGrid>
                <a:gridCol w="2193508">
                  <a:extLst>
                    <a:ext uri="{9D8B030D-6E8A-4147-A177-3AD203B41FA5}">
                      <a16:colId xmlns:a16="http://schemas.microsoft.com/office/drawing/2014/main" val="3406161913"/>
                    </a:ext>
                  </a:extLst>
                </a:gridCol>
                <a:gridCol w="10008652">
                  <a:extLst>
                    <a:ext uri="{9D8B030D-6E8A-4147-A177-3AD203B41FA5}">
                      <a16:colId xmlns:a16="http://schemas.microsoft.com/office/drawing/2014/main" val="196000924"/>
                    </a:ext>
                  </a:extLst>
                </a:gridCol>
              </a:tblGrid>
              <a:tr h="2933391">
                <a:tc>
                  <a:txBody>
                    <a:bodyPr/>
                    <a:lstStyle/>
                    <a:p>
                      <a:pPr algn="ctr"/>
                      <a:endParaRPr lang="en-US" altLang="zh-CN" sz="2800" dirty="0">
                        <a:latin typeface="微软雅黑" panose="020B0503020204020204" pitchFamily="34" charset="-122"/>
                        <a:ea typeface="微软雅黑" panose="020B0503020204020204" pitchFamily="34" charset="-122"/>
                      </a:endParaRPr>
                    </a:p>
                    <a:p>
                      <a:pPr algn="ct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 长江、杰青、千人、万人</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2400" b="1" kern="1200" dirty="0">
                          <a:solidFill>
                            <a:schemeClr val="lt1"/>
                          </a:solidFill>
                          <a:latin typeface="微软雅黑" panose="020B0503020204020204" pitchFamily="34" charset="-122"/>
                          <a:ea typeface="微软雅黑" panose="020B0503020204020204" pitchFamily="34" charset="-122"/>
                          <a:cs typeface="+mn-cs"/>
                        </a:rPr>
                        <a:t>1.</a:t>
                      </a:r>
                      <a:r>
                        <a:rPr lang="zh-CN" altLang="en-US" sz="2400" b="1" kern="1200" dirty="0">
                          <a:solidFill>
                            <a:schemeClr val="lt1"/>
                          </a:solidFill>
                          <a:latin typeface="微软雅黑" panose="020B0503020204020204" pitchFamily="34" charset="-122"/>
                          <a:ea typeface="微软雅黑" panose="020B0503020204020204" pitchFamily="34" charset="-122"/>
                          <a:cs typeface="+mn-cs"/>
                        </a:rPr>
                        <a:t>三重项目：国家科技重大专项课题、科技创新</a:t>
                      </a:r>
                      <a:r>
                        <a:rPr lang="en-US" altLang="zh-CN" sz="2400" b="1" kern="1200" dirty="0">
                          <a:solidFill>
                            <a:schemeClr val="lt1"/>
                          </a:solidFill>
                          <a:latin typeface="微软雅黑" panose="020B0503020204020204" pitchFamily="34" charset="-122"/>
                          <a:ea typeface="微软雅黑" panose="020B0503020204020204" pitchFamily="34" charset="-122"/>
                          <a:cs typeface="+mn-cs"/>
                        </a:rPr>
                        <a:t>2030-</a:t>
                      </a:r>
                      <a:r>
                        <a:rPr lang="zh-CN" altLang="en-US" sz="2400" b="1" kern="1200" dirty="0">
                          <a:solidFill>
                            <a:schemeClr val="lt1"/>
                          </a:solidFill>
                          <a:latin typeface="微软雅黑" panose="020B0503020204020204" pitchFamily="34" charset="-122"/>
                          <a:ea typeface="微软雅黑" panose="020B0503020204020204" pitchFamily="34" charset="-122"/>
                          <a:cs typeface="+mn-cs"/>
                        </a:rPr>
                        <a:t>重大项目、国家重点研发项目、国家自然科学基金（基础科学中心、重大科研仪器研制、创新群体、重点、重点国合、联合基金、重大研究计划项目等）、</a:t>
                      </a:r>
                      <a:r>
                        <a:rPr lang="en-US" altLang="zh-CN" sz="2400" b="1" kern="1200" dirty="0">
                          <a:solidFill>
                            <a:schemeClr val="lt1"/>
                          </a:solidFill>
                          <a:latin typeface="微软雅黑" panose="020B0503020204020204" pitchFamily="34" charset="-122"/>
                          <a:ea typeface="微软雅黑" panose="020B0503020204020204" pitchFamily="34" charset="-122"/>
                          <a:cs typeface="+mn-cs"/>
                        </a:rPr>
                        <a:t>GF</a:t>
                      </a:r>
                      <a:r>
                        <a:rPr lang="zh-CN" altLang="en-US" sz="2400" b="1" kern="1200" dirty="0">
                          <a:solidFill>
                            <a:schemeClr val="lt1"/>
                          </a:solidFill>
                          <a:latin typeface="微软雅黑" panose="020B0503020204020204" pitchFamily="34" charset="-122"/>
                          <a:ea typeface="微软雅黑" panose="020B0503020204020204" pitchFamily="34" charset="-122"/>
                          <a:cs typeface="+mn-cs"/>
                        </a:rPr>
                        <a:t>科技重点项目、重大横向、省重点研发、省领军型重点创新创业团队等</a:t>
                      </a:r>
                      <a:br>
                        <a:rPr lang="zh-CN" altLang="en-US" sz="2400" b="1" kern="1200" dirty="0">
                          <a:solidFill>
                            <a:schemeClr val="lt1"/>
                          </a:solidFill>
                          <a:latin typeface="微软雅黑" panose="020B0503020204020204" pitchFamily="34" charset="-122"/>
                          <a:ea typeface="微软雅黑" panose="020B0503020204020204" pitchFamily="34" charset="-122"/>
                          <a:cs typeface="+mn-cs"/>
                        </a:rPr>
                      </a:br>
                      <a:r>
                        <a:rPr lang="en-US" altLang="zh-CN" sz="2400" b="1" kern="1200" dirty="0">
                          <a:solidFill>
                            <a:schemeClr val="lt1"/>
                          </a:solidFill>
                          <a:latin typeface="微软雅黑" panose="020B0503020204020204" pitchFamily="34" charset="-122"/>
                          <a:ea typeface="微软雅黑" panose="020B0503020204020204" pitchFamily="34" charset="-122"/>
                          <a:cs typeface="+mn-cs"/>
                        </a:rPr>
                        <a:t>2.</a:t>
                      </a:r>
                      <a:r>
                        <a:rPr lang="zh-CN" altLang="en-US" sz="2400" b="1" kern="1200" dirty="0">
                          <a:solidFill>
                            <a:schemeClr val="lt1"/>
                          </a:solidFill>
                          <a:latin typeface="微软雅黑" panose="020B0503020204020204" pitchFamily="34" charset="-122"/>
                          <a:ea typeface="微软雅黑" panose="020B0503020204020204" pitchFamily="34" charset="-122"/>
                          <a:cs typeface="+mn-cs"/>
                        </a:rPr>
                        <a:t>省自然科学基金重大项目</a:t>
                      </a:r>
                      <a:br>
                        <a:rPr lang="zh-CN" altLang="en-US" sz="2400" b="1" kern="1200" dirty="0">
                          <a:solidFill>
                            <a:schemeClr val="lt1"/>
                          </a:solidFill>
                          <a:latin typeface="微软雅黑" panose="020B0503020204020204" pitchFamily="34" charset="-122"/>
                          <a:ea typeface="微软雅黑" panose="020B0503020204020204" pitchFamily="34" charset="-122"/>
                          <a:cs typeface="+mn-cs"/>
                        </a:rPr>
                      </a:br>
                      <a:r>
                        <a:rPr lang="en-US" altLang="zh-CN" sz="2400" b="1" kern="1200" dirty="0">
                          <a:solidFill>
                            <a:schemeClr val="lt1"/>
                          </a:solidFill>
                          <a:latin typeface="微软雅黑" panose="020B0503020204020204" pitchFamily="34" charset="-122"/>
                          <a:ea typeface="微软雅黑" panose="020B0503020204020204" pitchFamily="34" charset="-122"/>
                          <a:cs typeface="+mn-cs"/>
                        </a:rPr>
                        <a:t>3.</a:t>
                      </a:r>
                      <a:r>
                        <a:rPr lang="zh-CN" altLang="en-US" sz="2400" b="1" kern="1200" dirty="0">
                          <a:solidFill>
                            <a:schemeClr val="lt1"/>
                          </a:solidFill>
                          <a:latin typeface="微软雅黑" panose="020B0503020204020204" pitchFamily="34" charset="-122"/>
                          <a:ea typeface="微软雅黑" panose="020B0503020204020204" pitchFamily="34" charset="-122"/>
                          <a:cs typeface="+mn-cs"/>
                        </a:rPr>
                        <a:t>申报省部级和国家奖励</a:t>
                      </a:r>
                    </a:p>
                  </a:txBody>
                  <a:tcPr/>
                </a:tc>
                <a:extLst>
                  <a:ext uri="{0D108BD9-81ED-4DB2-BD59-A6C34878D82A}">
                    <a16:rowId xmlns:a16="http://schemas.microsoft.com/office/drawing/2014/main" val="1411647726"/>
                  </a:ext>
                </a:extLst>
              </a:tr>
              <a:tr h="2919663">
                <a:tc>
                  <a:txBody>
                    <a:bodyPr/>
                    <a:lstStyle/>
                    <a:p>
                      <a:pPr marL="0" algn="ctr" defTabSz="914400" rtl="0" eaLnBrk="1" latinLnBrk="0" hangingPunct="1"/>
                      <a:endParaRPr lang="en-US" altLang="zh-CN" sz="28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endParaRPr lang="en-US" altLang="zh-CN" sz="28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endParaRPr lang="en-US" altLang="zh-CN" sz="2800" b="1" kern="1200" dirty="0">
                        <a:solidFill>
                          <a:srgbClr val="7030A0"/>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en-US" sz="2800" b="1" kern="1200" dirty="0">
                          <a:solidFill>
                            <a:srgbClr val="7030A0"/>
                          </a:solidFill>
                          <a:latin typeface="微软雅黑" panose="020B0503020204020204" pitchFamily="34" charset="-122"/>
                          <a:ea typeface="微软雅黑" panose="020B0503020204020204" pitchFamily="34" charset="-122"/>
                          <a:cs typeface="+mn-cs"/>
                        </a:rPr>
                        <a:t>四青人才</a:t>
                      </a:r>
                    </a:p>
                  </a:txBody>
                  <a:tcPr/>
                </a:tc>
                <a:tc>
                  <a:txBody>
                    <a:bodyPr/>
                    <a:lstStyle/>
                    <a:p>
                      <a:pPr>
                        <a:lnSpc>
                          <a:spcPct val="150000"/>
                        </a:lnSpc>
                      </a:pPr>
                      <a:r>
                        <a:rPr lang="en-US" altLang="zh-CN" sz="2800" b="1" kern="1200" dirty="0">
                          <a:solidFill>
                            <a:srgbClr val="7030A0"/>
                          </a:solidFill>
                          <a:latin typeface="微软雅黑" panose="020B0503020204020204" pitchFamily="34" charset="-122"/>
                          <a:ea typeface="微软雅黑" panose="020B0503020204020204" pitchFamily="34" charset="-122"/>
                          <a:cs typeface="+mn-cs"/>
                        </a:rPr>
                        <a:t>1.</a:t>
                      </a:r>
                      <a:r>
                        <a:rPr lang="zh-CN" altLang="en-US" sz="2800" b="1" kern="1200" dirty="0">
                          <a:solidFill>
                            <a:srgbClr val="7030A0"/>
                          </a:solidFill>
                          <a:latin typeface="微软雅黑" panose="020B0503020204020204" pitchFamily="34" charset="-122"/>
                          <a:ea typeface="微软雅黑" panose="020B0503020204020204" pitchFamily="34" charset="-122"/>
                          <a:cs typeface="+mn-cs"/>
                        </a:rPr>
                        <a:t>国家自然科学基金杰出青年科学基金项目</a:t>
                      </a:r>
                    </a:p>
                    <a:p>
                      <a:pPr>
                        <a:lnSpc>
                          <a:spcPct val="150000"/>
                        </a:lnSpc>
                      </a:pPr>
                      <a:r>
                        <a:rPr lang="en-US" altLang="zh-CN" sz="2800" b="1" kern="1200" dirty="0">
                          <a:solidFill>
                            <a:srgbClr val="7030A0"/>
                          </a:solidFill>
                          <a:latin typeface="微软雅黑" panose="020B0503020204020204" pitchFamily="34" charset="-122"/>
                          <a:ea typeface="微软雅黑" panose="020B0503020204020204" pitchFamily="34" charset="-122"/>
                          <a:cs typeface="+mn-cs"/>
                        </a:rPr>
                        <a:t>2.</a:t>
                      </a:r>
                      <a:r>
                        <a:rPr lang="zh-CN" altLang="en-US" sz="2800" b="1" kern="1200" dirty="0">
                          <a:solidFill>
                            <a:srgbClr val="7030A0"/>
                          </a:solidFill>
                          <a:latin typeface="微软雅黑" panose="020B0503020204020204" pitchFamily="34" charset="-122"/>
                          <a:ea typeface="微软雅黑" panose="020B0503020204020204" pitchFamily="34" charset="-122"/>
                          <a:cs typeface="+mn-cs"/>
                        </a:rPr>
                        <a:t>科技部重点研发青年专项项目</a:t>
                      </a:r>
                    </a:p>
                    <a:p>
                      <a:pPr>
                        <a:lnSpc>
                          <a:spcPct val="150000"/>
                        </a:lnSpc>
                      </a:pPr>
                      <a:r>
                        <a:rPr lang="en-US" altLang="zh-CN" sz="2800" b="1" kern="1200" dirty="0">
                          <a:solidFill>
                            <a:srgbClr val="7030A0"/>
                          </a:solidFill>
                          <a:latin typeface="微软雅黑" panose="020B0503020204020204" pitchFamily="34" charset="-122"/>
                          <a:ea typeface="微软雅黑" panose="020B0503020204020204" pitchFamily="34" charset="-122"/>
                          <a:cs typeface="+mn-cs"/>
                        </a:rPr>
                        <a:t>3.</a:t>
                      </a:r>
                      <a:r>
                        <a:rPr lang="zh-CN" altLang="en-US" sz="2800" b="1" kern="1200" dirty="0">
                          <a:solidFill>
                            <a:srgbClr val="7030A0"/>
                          </a:solidFill>
                          <a:latin typeface="微软雅黑" panose="020B0503020204020204" pitchFamily="34" charset="-122"/>
                          <a:ea typeface="微软雅黑" panose="020B0503020204020204" pitchFamily="34" charset="-122"/>
                          <a:cs typeface="+mn-cs"/>
                        </a:rPr>
                        <a:t>浙江省重点研发项目</a:t>
                      </a:r>
                    </a:p>
                    <a:p>
                      <a:pPr>
                        <a:lnSpc>
                          <a:spcPct val="150000"/>
                        </a:lnSpc>
                      </a:pPr>
                      <a:r>
                        <a:rPr lang="en-US" altLang="zh-CN" sz="2800" b="1" kern="1200" dirty="0">
                          <a:solidFill>
                            <a:srgbClr val="7030A0"/>
                          </a:solidFill>
                          <a:latin typeface="微软雅黑" panose="020B0503020204020204" pitchFamily="34" charset="-122"/>
                          <a:ea typeface="微软雅黑" panose="020B0503020204020204" pitchFamily="34" charset="-122"/>
                          <a:cs typeface="+mn-cs"/>
                        </a:rPr>
                        <a:t>4.</a:t>
                      </a:r>
                      <a:r>
                        <a:rPr lang="zh-CN" altLang="en-US" sz="2800" b="1" kern="1200" dirty="0">
                          <a:solidFill>
                            <a:srgbClr val="7030A0"/>
                          </a:solidFill>
                          <a:latin typeface="微软雅黑" panose="020B0503020204020204" pitchFamily="34" charset="-122"/>
                          <a:ea typeface="微软雅黑" panose="020B0503020204020204" pitchFamily="34" charset="-122"/>
                          <a:cs typeface="+mn-cs"/>
                        </a:rPr>
                        <a:t>省自然科学基金重大、重点项目</a:t>
                      </a:r>
                    </a:p>
                  </a:txBody>
                  <a:tcPr/>
                </a:tc>
                <a:extLst>
                  <a:ext uri="{0D108BD9-81ED-4DB2-BD59-A6C34878D82A}">
                    <a16:rowId xmlns:a16="http://schemas.microsoft.com/office/drawing/2014/main" val="3937167434"/>
                  </a:ext>
                </a:extLst>
              </a:tr>
            </a:tbl>
          </a:graphicData>
        </a:graphic>
      </p:graphicFrame>
    </p:spTree>
    <p:extLst>
      <p:ext uri="{BB962C8B-B14F-4D97-AF65-F5344CB8AC3E}">
        <p14:creationId xmlns:p14="http://schemas.microsoft.com/office/powerpoint/2010/main" val="214415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3" y="162745"/>
            <a:ext cx="4786152"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不同类别人才的发展路径</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graphicFrame>
        <p:nvGraphicFramePr>
          <p:cNvPr id="8" name="表格 7">
            <a:extLst>
              <a:ext uri="{FF2B5EF4-FFF2-40B4-BE49-F238E27FC236}">
                <a16:creationId xmlns:a16="http://schemas.microsoft.com/office/drawing/2014/main" id="{01460897-9A0D-4177-A0AA-E22B88F967FE}"/>
              </a:ext>
            </a:extLst>
          </p:cNvPr>
          <p:cNvGraphicFramePr>
            <a:graphicFrameLocks noGrp="1"/>
          </p:cNvGraphicFramePr>
          <p:nvPr>
            <p:extLst>
              <p:ext uri="{D42A27DB-BD31-4B8C-83A1-F6EECF244321}">
                <p14:modId xmlns:p14="http://schemas.microsoft.com/office/powerpoint/2010/main" val="2712059141"/>
              </p:ext>
            </p:extLst>
          </p:nvPr>
        </p:nvGraphicFramePr>
        <p:xfrm>
          <a:off x="0" y="900945"/>
          <a:ext cx="12202160" cy="5852362"/>
        </p:xfrm>
        <a:graphic>
          <a:graphicData uri="http://schemas.openxmlformats.org/drawingml/2006/table">
            <a:tbl>
              <a:tblPr firstRow="1" bandRow="1">
                <a:tableStyleId>{5C22544A-7EE6-4342-B048-85BDC9FD1C3A}</a:tableStyleId>
              </a:tblPr>
              <a:tblGrid>
                <a:gridCol w="2193508">
                  <a:extLst>
                    <a:ext uri="{9D8B030D-6E8A-4147-A177-3AD203B41FA5}">
                      <a16:colId xmlns:a16="http://schemas.microsoft.com/office/drawing/2014/main" val="3406161913"/>
                    </a:ext>
                  </a:extLst>
                </a:gridCol>
                <a:gridCol w="10008652">
                  <a:extLst>
                    <a:ext uri="{9D8B030D-6E8A-4147-A177-3AD203B41FA5}">
                      <a16:colId xmlns:a16="http://schemas.microsoft.com/office/drawing/2014/main" val="196000924"/>
                    </a:ext>
                  </a:extLst>
                </a:gridCol>
              </a:tblGrid>
              <a:tr h="2927199">
                <a:tc>
                  <a:txBody>
                    <a:bodyPr/>
                    <a:lstStyle/>
                    <a:p>
                      <a:pPr algn="ctr"/>
                      <a:endParaRPr lang="en-US" altLang="zh-CN" sz="2800" dirty="0">
                        <a:latin typeface="微软雅黑" panose="020B0503020204020204" pitchFamily="34" charset="-122"/>
                        <a:ea typeface="微软雅黑" panose="020B0503020204020204" pitchFamily="34" charset="-122"/>
                      </a:endParaRPr>
                    </a:p>
                    <a:p>
                      <a:pPr algn="ctr"/>
                      <a:r>
                        <a:rPr lang="en-US" altLang="zh-CN" sz="2800" dirty="0">
                          <a:latin typeface="微软雅黑" panose="020B0503020204020204" pitchFamily="34" charset="-122"/>
                          <a:ea typeface="微软雅黑" panose="020B0503020204020204" pitchFamily="34" charset="-122"/>
                        </a:rPr>
                        <a:t>40</a:t>
                      </a:r>
                      <a:r>
                        <a:rPr lang="zh-CN" altLang="en-US" sz="2800" dirty="0">
                          <a:latin typeface="微软雅黑" panose="020B0503020204020204" pitchFamily="34" charset="-122"/>
                          <a:ea typeface="微软雅黑" panose="020B0503020204020204" pitchFamily="34" charset="-122"/>
                        </a:rPr>
                        <a:t>岁以下副教授，百人计划及特聘研究员</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800" b="1" kern="1200" dirty="0">
                          <a:solidFill>
                            <a:schemeClr val="lt1"/>
                          </a:solidFill>
                          <a:latin typeface="微软雅黑" panose="020B0503020204020204" pitchFamily="34" charset="-122"/>
                          <a:ea typeface="微软雅黑" panose="020B0503020204020204" pitchFamily="34" charset="-122"/>
                          <a:cs typeface="+mn-cs"/>
                        </a:rPr>
                        <a:t>国家自然科学基金青年科学基金项目、优青（男性未满</a:t>
                      </a:r>
                      <a:r>
                        <a:rPr lang="en-US" altLang="zh-CN" sz="2800" b="1" kern="1200" dirty="0">
                          <a:solidFill>
                            <a:schemeClr val="lt1"/>
                          </a:solidFill>
                          <a:latin typeface="微软雅黑" panose="020B0503020204020204" pitchFamily="34" charset="-122"/>
                          <a:ea typeface="微软雅黑" panose="020B0503020204020204" pitchFamily="34" charset="-122"/>
                          <a:cs typeface="+mn-cs"/>
                        </a:rPr>
                        <a:t>38</a:t>
                      </a:r>
                      <a:r>
                        <a:rPr lang="zh-CN" altLang="en-US" sz="2800" b="1" kern="1200" dirty="0">
                          <a:solidFill>
                            <a:schemeClr val="lt1"/>
                          </a:solidFill>
                          <a:latin typeface="微软雅黑" panose="020B0503020204020204" pitchFamily="34" charset="-122"/>
                          <a:ea typeface="微软雅黑" panose="020B0503020204020204" pitchFamily="34" charset="-122"/>
                          <a:cs typeface="+mn-cs"/>
                        </a:rPr>
                        <a:t>周岁，女性未满</a:t>
                      </a:r>
                      <a:r>
                        <a:rPr lang="en-US" altLang="zh-CN" sz="2800" b="1" kern="1200" dirty="0">
                          <a:solidFill>
                            <a:schemeClr val="lt1"/>
                          </a:solidFill>
                          <a:latin typeface="微软雅黑" panose="020B0503020204020204" pitchFamily="34" charset="-122"/>
                          <a:ea typeface="微软雅黑" panose="020B0503020204020204" pitchFamily="34" charset="-122"/>
                          <a:cs typeface="+mn-cs"/>
                        </a:rPr>
                        <a:t>40</a:t>
                      </a:r>
                      <a:r>
                        <a:rPr lang="zh-CN" altLang="en-US" sz="2800" b="1" kern="1200" dirty="0">
                          <a:solidFill>
                            <a:schemeClr val="lt1"/>
                          </a:solidFill>
                          <a:latin typeface="微软雅黑" panose="020B0503020204020204" pitchFamily="34" charset="-122"/>
                          <a:ea typeface="微软雅黑" panose="020B0503020204020204" pitchFamily="34" charset="-122"/>
                          <a:cs typeface="+mn-cs"/>
                        </a:rPr>
                        <a:t>周岁）、面上项目等；省自然科学基金重点、杰青、探索类项目（文章比较出色、成果较多的推荐报省杰青，其余推荐报探索、重点类）</a:t>
                      </a:r>
                    </a:p>
                  </a:txBody>
                  <a:tcPr/>
                </a:tc>
                <a:extLst>
                  <a:ext uri="{0D108BD9-81ED-4DB2-BD59-A6C34878D82A}">
                    <a16:rowId xmlns:a16="http://schemas.microsoft.com/office/drawing/2014/main" val="1411647726"/>
                  </a:ext>
                </a:extLst>
              </a:tr>
              <a:tr h="2925163">
                <a:tc>
                  <a:txBody>
                    <a:bodyPr/>
                    <a:lstStyle/>
                    <a:p>
                      <a:pPr marL="0" algn="ctr" defTabSz="914400" rtl="0" eaLnBrk="1" latinLnBrk="0" hangingPunct="1"/>
                      <a:endParaRPr lang="en-US" altLang="zh-CN" sz="28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endParaRPr lang="en-US" altLang="zh-CN" sz="28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en-US" altLang="zh-CN" sz="2800" b="1" kern="1200" dirty="0">
                          <a:solidFill>
                            <a:srgbClr val="7030A0"/>
                          </a:solidFill>
                          <a:latin typeface="微软雅黑" panose="020B0503020204020204" pitchFamily="34" charset="-122"/>
                          <a:ea typeface="微软雅黑" panose="020B0503020204020204" pitchFamily="34" charset="-122"/>
                          <a:cs typeface="+mn-cs"/>
                        </a:rPr>
                        <a:t>40-45</a:t>
                      </a:r>
                      <a:r>
                        <a:rPr lang="zh-CN" altLang="en-US" sz="2800" b="1" kern="1200" dirty="0">
                          <a:solidFill>
                            <a:srgbClr val="7030A0"/>
                          </a:solidFill>
                          <a:latin typeface="微软雅黑" panose="020B0503020204020204" pitchFamily="34" charset="-122"/>
                          <a:ea typeface="微软雅黑" panose="020B0503020204020204" pitchFamily="34" charset="-122"/>
                          <a:cs typeface="+mn-cs"/>
                        </a:rPr>
                        <a:t>周岁教师</a:t>
                      </a:r>
                    </a:p>
                  </a:txBody>
                  <a:tcPr/>
                </a:tc>
                <a:tc>
                  <a:txBody>
                    <a:bodyPr/>
                    <a:lstStyle/>
                    <a:p>
                      <a:pPr>
                        <a:lnSpc>
                          <a:spcPct val="150000"/>
                        </a:lnSpc>
                      </a:pPr>
                      <a:r>
                        <a:rPr lang="zh-CN" altLang="en-US" sz="2800" b="1" kern="1200" dirty="0">
                          <a:solidFill>
                            <a:srgbClr val="7030A0"/>
                          </a:solidFill>
                          <a:latin typeface="微软雅黑" panose="020B0503020204020204" pitchFamily="34" charset="-122"/>
                          <a:ea typeface="微软雅黑" panose="020B0503020204020204" pitchFamily="34" charset="-122"/>
                          <a:cs typeface="+mn-cs"/>
                        </a:rPr>
                        <a:t>正高级：国家自然科学基金面上项目、杰出青年科学基金项目、重点、重点国合项目等；科技部重点研发计划等；省重点研发计划；省自然科学基金重点、重大类项目等</a:t>
                      </a:r>
                    </a:p>
                  </a:txBody>
                  <a:tcPr/>
                </a:tc>
                <a:extLst>
                  <a:ext uri="{0D108BD9-81ED-4DB2-BD59-A6C34878D82A}">
                    <a16:rowId xmlns:a16="http://schemas.microsoft.com/office/drawing/2014/main" val="3937167434"/>
                  </a:ext>
                </a:extLst>
              </a:tr>
            </a:tbl>
          </a:graphicData>
        </a:graphic>
      </p:graphicFrame>
    </p:spTree>
    <p:extLst>
      <p:ext uri="{BB962C8B-B14F-4D97-AF65-F5344CB8AC3E}">
        <p14:creationId xmlns:p14="http://schemas.microsoft.com/office/powerpoint/2010/main" val="283403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3" y="162745"/>
            <a:ext cx="4786152"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不同类别人才的发展路径</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graphicFrame>
        <p:nvGraphicFramePr>
          <p:cNvPr id="8" name="表格 7">
            <a:extLst>
              <a:ext uri="{FF2B5EF4-FFF2-40B4-BE49-F238E27FC236}">
                <a16:creationId xmlns:a16="http://schemas.microsoft.com/office/drawing/2014/main" id="{01460897-9A0D-4177-A0AA-E22B88F967FE}"/>
              </a:ext>
            </a:extLst>
          </p:cNvPr>
          <p:cNvGraphicFramePr>
            <a:graphicFrameLocks noGrp="1"/>
          </p:cNvGraphicFramePr>
          <p:nvPr>
            <p:extLst>
              <p:ext uri="{D42A27DB-BD31-4B8C-83A1-F6EECF244321}">
                <p14:modId xmlns:p14="http://schemas.microsoft.com/office/powerpoint/2010/main" val="4125269577"/>
              </p:ext>
            </p:extLst>
          </p:nvPr>
        </p:nvGraphicFramePr>
        <p:xfrm>
          <a:off x="0" y="812785"/>
          <a:ext cx="12202160" cy="2824487"/>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3406161913"/>
                    </a:ext>
                  </a:extLst>
                </a:gridCol>
                <a:gridCol w="9702800">
                  <a:extLst>
                    <a:ext uri="{9D8B030D-6E8A-4147-A177-3AD203B41FA5}">
                      <a16:colId xmlns:a16="http://schemas.microsoft.com/office/drawing/2014/main" val="196000924"/>
                    </a:ext>
                  </a:extLst>
                </a:gridCol>
              </a:tblGrid>
              <a:tr h="2824487">
                <a:tc>
                  <a:txBody>
                    <a:bodyPr/>
                    <a:lstStyle/>
                    <a:p>
                      <a:pPr algn="ctr"/>
                      <a:endParaRPr lang="en-US" altLang="zh-CN" sz="2800" dirty="0">
                        <a:latin typeface="微软雅黑" panose="020B0503020204020204" pitchFamily="34" charset="-122"/>
                        <a:ea typeface="微软雅黑" panose="020B0503020204020204" pitchFamily="34" charset="-122"/>
                      </a:endParaRPr>
                    </a:p>
                    <a:p>
                      <a:pPr algn="ctr">
                        <a:lnSpc>
                          <a:spcPct val="150000"/>
                        </a:lnSpc>
                      </a:pPr>
                      <a:endParaRPr lang="en-US" altLang="zh-CN" sz="2800" dirty="0">
                        <a:latin typeface="微软雅黑" panose="020B0503020204020204" pitchFamily="34" charset="-122"/>
                        <a:ea typeface="微软雅黑" panose="020B0503020204020204" pitchFamily="34" charset="-122"/>
                      </a:endParaRPr>
                    </a:p>
                    <a:p>
                      <a:pPr algn="ctr">
                        <a:lnSpc>
                          <a:spcPct val="150000"/>
                        </a:lnSpc>
                      </a:pPr>
                      <a:r>
                        <a:rPr lang="en-US" altLang="zh-CN" sz="2800" dirty="0">
                          <a:latin typeface="微软雅黑" panose="020B0503020204020204" pitchFamily="34" charset="-122"/>
                          <a:ea typeface="微软雅黑" panose="020B0503020204020204" pitchFamily="34" charset="-122"/>
                        </a:rPr>
                        <a:t>45</a:t>
                      </a:r>
                      <a:r>
                        <a:rPr lang="zh-CN" altLang="en-US" sz="2800" dirty="0">
                          <a:latin typeface="微软雅黑" panose="020B0503020204020204" pitchFamily="34" charset="-122"/>
                          <a:ea typeface="微软雅黑" panose="020B0503020204020204" pitchFamily="34" charset="-122"/>
                        </a:rPr>
                        <a:t>周岁以上教师</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800" b="1" kern="1200" dirty="0">
                          <a:solidFill>
                            <a:schemeClr val="lt1"/>
                          </a:solidFill>
                          <a:latin typeface="微软雅黑" panose="020B0503020204020204" pitchFamily="34" charset="-122"/>
                          <a:ea typeface="微软雅黑" panose="020B0503020204020204" pitchFamily="34" charset="-122"/>
                          <a:cs typeface="+mn-cs"/>
                        </a:rPr>
                        <a:t>正高级：国家自然科学基金面上项目、重点项目、重点国合、联合基金、重大研究计划项目等；科技部重点研发计划项目等；省重点研发计划项目；省自然科学基金重点、重大类项目等</a:t>
                      </a:r>
                    </a:p>
                  </a:txBody>
                  <a:tcPr/>
                </a:tc>
                <a:extLst>
                  <a:ext uri="{0D108BD9-81ED-4DB2-BD59-A6C34878D82A}">
                    <a16:rowId xmlns:a16="http://schemas.microsoft.com/office/drawing/2014/main" val="1411647726"/>
                  </a:ext>
                </a:extLst>
              </a:tr>
            </a:tbl>
          </a:graphicData>
        </a:graphic>
      </p:graphicFrame>
      <p:sp>
        <p:nvSpPr>
          <p:cNvPr id="7" name="文本框 6">
            <a:extLst>
              <a:ext uri="{FF2B5EF4-FFF2-40B4-BE49-F238E27FC236}">
                <a16:creationId xmlns:a16="http://schemas.microsoft.com/office/drawing/2014/main" id="{04BEF2AE-E3E7-45EF-A05F-F7B4490529C4}"/>
              </a:ext>
            </a:extLst>
          </p:cNvPr>
          <p:cNvSpPr txBox="1"/>
          <p:nvPr/>
        </p:nvSpPr>
        <p:spPr>
          <a:xfrm>
            <a:off x="143522" y="3687537"/>
            <a:ext cx="11904955" cy="3554819"/>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三重项目包括：国家科技重大专项课题、国家科技创新</a:t>
            </a:r>
            <a:r>
              <a:rPr lang="en-US" altLang="zh-CN" sz="2000" b="1" dirty="0">
                <a:latin typeface="微软雅黑" panose="020B0503020204020204" pitchFamily="34" charset="-122"/>
                <a:ea typeface="微软雅黑" panose="020B0503020204020204" pitchFamily="34" charset="-122"/>
              </a:rPr>
              <a:t>2030-</a:t>
            </a:r>
            <a:r>
              <a:rPr lang="zh-CN" altLang="en-US" sz="2000" b="1" dirty="0">
                <a:latin typeface="微软雅黑" panose="020B0503020204020204" pitchFamily="34" charset="-122"/>
                <a:ea typeface="微软雅黑" panose="020B0503020204020204" pitchFamily="34" charset="-122"/>
              </a:rPr>
              <a:t>重大项目、进入限项范围内的国家重点研发计划项目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含政府间国际科技创新合作和战略性国际科技创新合作</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ITER</a:t>
            </a:r>
            <a:r>
              <a:rPr lang="zh-CN" altLang="en-US" sz="2000" b="1" dirty="0">
                <a:latin typeface="微软雅黑" panose="020B0503020204020204" pitchFamily="34" charset="-122"/>
                <a:ea typeface="微软雅黑" panose="020B0503020204020204" pitchFamily="34" charset="-122"/>
              </a:rPr>
              <a:t>计划项目、科技基础资源调查专项项目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国家自然科学基金基础科学中心项目</a:t>
            </a:r>
            <a:r>
              <a:rPr lang="en-US" altLang="zh-CN" sz="2000" b="1" dirty="0">
                <a:latin typeface="微软雅黑" panose="020B0503020204020204" pitchFamily="34" charset="-122"/>
                <a:ea typeface="微软雅黑" panose="020B0503020204020204" pitchFamily="34" charset="-122"/>
              </a:rPr>
              <a:t>/PI</a:t>
            </a:r>
            <a:r>
              <a:rPr lang="zh-CN" altLang="en-US" sz="2000" b="1" dirty="0">
                <a:latin typeface="微软雅黑" panose="020B0503020204020204" pitchFamily="34" charset="-122"/>
                <a:ea typeface="微软雅黑" panose="020B0503020204020204" pitchFamily="34" charset="-122"/>
              </a:rPr>
              <a:t>项目、重大项目或课题、重大科研仪器研制项目、创新研究群体项目、重点项目、重点国际（地区）合作研究项目、联合基金集成项目、联合基金重点支持项目、重大研究计划重点支持项目、进入限项范围内的组织间国际（地区）合作研究项目</a:t>
            </a:r>
            <a:r>
              <a:rPr lang="en-US" altLang="zh-CN" sz="2000" b="1" dirty="0">
                <a:latin typeface="微软雅黑" panose="020B0503020204020204" pitchFamily="34" charset="-122"/>
                <a:ea typeface="微软雅黑" panose="020B0503020204020204" pitchFamily="34" charset="-122"/>
              </a:rPr>
              <a:t>;GF</a:t>
            </a:r>
            <a:r>
              <a:rPr lang="zh-CN" altLang="en-US" sz="2000" b="1" dirty="0">
                <a:latin typeface="微软雅黑" panose="020B0503020204020204" pitchFamily="34" charset="-122"/>
                <a:ea typeface="微软雅黑" panose="020B0503020204020204" pitchFamily="34" charset="-122"/>
              </a:rPr>
              <a:t>科技重大重点项目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重大横向项目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浙江省重点研发计划择优委托项目、浙江省领军型创新创业团队等重大重点重要项目。</a:t>
            </a:r>
            <a:endParaRPr lang="en-US" altLang="zh-CN" b="1" dirty="0">
              <a:latin typeface="微软雅黑" panose="020B0503020204020204" pitchFamily="34" charset="-122"/>
              <a:ea typeface="微软雅黑" panose="020B0503020204020204" pitchFamily="34" charset="-122"/>
            </a:endParaRPr>
          </a:p>
          <a:p>
            <a:pPr>
              <a:lnSpc>
                <a:spcPct val="150000"/>
              </a:lnSpc>
            </a:pPr>
            <a:endParaRPr lang="en-US" altLang="zh-CN" b="1"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90127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7695168"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国家自然科学基金项目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88639" y="1740667"/>
            <a:ext cx="8627960" cy="1135054"/>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a:t>
            </a:r>
            <a:r>
              <a:rPr lang="zh-CN" altLang="en-US" sz="2400" b="1" dirty="0">
                <a:solidFill>
                  <a:srgbClr val="C00000"/>
                </a:solidFill>
                <a:latin typeface="微软雅黑" panose="020B0503020204020204" pitchFamily="34" charset="-122"/>
                <a:ea typeface="微软雅黑" panose="020B0503020204020204" pitchFamily="34" charset="-122"/>
              </a:rPr>
              <a:t>高级职称。</a:t>
            </a:r>
            <a:r>
              <a:rPr lang="zh-CN" altLang="en-US" sz="2400" b="1" dirty="0">
                <a:latin typeface="微软雅黑" panose="020B0503020204020204" pitchFamily="34" charset="-122"/>
                <a:ea typeface="微软雅黑" panose="020B0503020204020204" pitchFamily="34" charset="-122"/>
              </a:rPr>
              <a:t>资助期限一般为</a:t>
            </a:r>
            <a:r>
              <a:rPr lang="en-US" altLang="zh-CN" sz="2400" b="1" dirty="0">
                <a:solidFill>
                  <a:srgbClr val="C00000"/>
                </a:solidFill>
                <a:latin typeface="微软雅黑" panose="020B0503020204020204" pitchFamily="34" charset="-122"/>
                <a:ea typeface="微软雅黑" panose="020B0503020204020204" pitchFamily="34" charset="-122"/>
              </a:rPr>
              <a:t>5</a:t>
            </a:r>
            <a:r>
              <a:rPr lang="zh-CN" altLang="en-US" sz="2400" b="1" dirty="0">
                <a:solidFill>
                  <a:srgbClr val="C00000"/>
                </a:solidFill>
                <a:latin typeface="微软雅黑" panose="020B0503020204020204" pitchFamily="34" charset="-122"/>
                <a:ea typeface="微软雅黑" panose="020B0503020204020204" pitchFamily="34" charset="-122"/>
              </a:rPr>
              <a:t>年。</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单独发布指南，</a:t>
            </a:r>
            <a:r>
              <a:rPr lang="en-US" altLang="zh-CN" sz="2400" b="1" dirty="0">
                <a:latin typeface="微软雅黑" panose="020B0503020204020204" pitchFamily="34" charset="-122"/>
                <a:ea typeface="微软雅黑" panose="020B0503020204020204" pitchFamily="34" charset="-122"/>
              </a:rPr>
              <a:t>2021</a:t>
            </a:r>
            <a:r>
              <a:rPr lang="zh-CN" altLang="en-US" sz="2400" b="1" dirty="0">
                <a:latin typeface="微软雅黑" panose="020B0503020204020204" pitchFamily="34" charset="-122"/>
                <a:ea typeface="微软雅黑" panose="020B0503020204020204" pitchFamily="34" charset="-122"/>
              </a:rPr>
              <a:t>年第一批资助强度</a:t>
            </a:r>
            <a:r>
              <a:rPr lang="en-US" altLang="zh-CN" sz="2400" b="1" dirty="0">
                <a:solidFill>
                  <a:srgbClr val="C00000"/>
                </a:solidFill>
                <a:latin typeface="微软雅黑" panose="020B0503020204020204" pitchFamily="34" charset="-122"/>
                <a:ea typeface="微软雅黑" panose="020B0503020204020204" pitchFamily="34" charset="-122"/>
              </a:rPr>
              <a:t>1500</a:t>
            </a:r>
            <a:r>
              <a:rPr lang="zh-CN" altLang="en-US" sz="2400" b="1" dirty="0">
                <a:solidFill>
                  <a:srgbClr val="C00000"/>
                </a:solidFill>
                <a:latin typeface="微软雅黑" panose="020B0503020204020204" pitchFamily="34" charset="-122"/>
                <a:ea typeface="微软雅黑" panose="020B0503020204020204" pitchFamily="34" charset="-122"/>
              </a:rPr>
              <a:t>万元</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3088639" y="3429000"/>
            <a:ext cx="9061227"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重大研究计划项目包括培育项目（</a:t>
            </a:r>
            <a:r>
              <a:rPr lang="en-US" altLang="zh-CN" sz="2400" b="1" dirty="0">
                <a:solidFill>
                  <a:srgbClr val="C00000"/>
                </a:solidFill>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重点支持项目（</a:t>
            </a: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集成项目（根据需要确定期限）等亚类。</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单独发布指南，发布时间不定，资助强度以各指南为准。</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同年只能申请</a:t>
            </a:r>
            <a:r>
              <a:rPr lang="en-US" altLang="zh-CN" sz="2400" b="1" dirty="0">
                <a:solidFill>
                  <a:srgbClr val="C00000"/>
                </a:solidFill>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项同类型项目。</a:t>
            </a: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475401" y="1885579"/>
            <a:ext cx="1855004" cy="990142"/>
            <a:chOff x="345436" y="1158745"/>
            <a:chExt cx="2019186" cy="525657"/>
          </a:xfrm>
        </p:grpSpPr>
        <p:sp>
          <p:nvSpPr>
            <p:cNvPr id="11" name="矩形 10">
              <a:extLst>
                <a:ext uri="{FF2B5EF4-FFF2-40B4-BE49-F238E27FC236}">
                  <a16:creationId xmlns:a16="http://schemas.microsoft.com/office/drawing/2014/main" id="{C63D05A8-681C-4E38-A970-B89FB6ED39F5}"/>
                </a:ext>
              </a:extLst>
            </p:cNvPr>
            <p:cNvSpPr/>
            <p:nvPr/>
          </p:nvSpPr>
          <p:spPr>
            <a:xfrm>
              <a:off x="345436" y="1158745"/>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20406" y="1260493"/>
              <a:ext cx="1944216" cy="277772"/>
            </a:xfrm>
            <a:prstGeom prst="rect">
              <a:avLst/>
            </a:prstGeom>
            <a:noFill/>
          </p:spPr>
          <p:txBody>
            <a:bodyPr wrap="square" rtlCol="0">
              <a:spAutoFit/>
            </a:bodyPr>
            <a:lstStyle/>
            <a:p>
              <a:r>
                <a:rPr lang="zh-CN" altLang="en-US" sz="2800" b="1" dirty="0">
                  <a:solidFill>
                    <a:srgbClr val="FDFDFD"/>
                  </a:solidFill>
                  <a:highlight>
                    <a:srgbClr val="003F88"/>
                  </a:highlight>
                  <a:latin typeface="微软雅黑" panose="020B0503020204020204" pitchFamily="34" charset="-122"/>
                  <a:ea typeface="微软雅黑" panose="020B0503020204020204" pitchFamily="34" charset="-122"/>
                </a:rPr>
                <a:t>重大项目</a:t>
              </a:r>
              <a:endParaRPr lang="en-US" altLang="zh-CN" sz="2800" b="1" dirty="0">
                <a:solidFill>
                  <a:schemeClr val="bg1"/>
                </a:solidFill>
                <a:highlight>
                  <a:srgbClr val="003F88"/>
                </a:highlight>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440600" y="4257548"/>
            <a:ext cx="1993479" cy="1377136"/>
            <a:chOff x="-36485" y="1850827"/>
            <a:chExt cx="2259515" cy="562599"/>
          </a:xfrm>
        </p:grpSpPr>
        <p:sp>
          <p:nvSpPr>
            <p:cNvPr id="18" name="矩形 17">
              <a:extLst>
                <a:ext uri="{FF2B5EF4-FFF2-40B4-BE49-F238E27FC236}">
                  <a16:creationId xmlns:a16="http://schemas.microsoft.com/office/drawing/2014/main" id="{00865280-5B7A-4348-AB85-299F999AAA12}"/>
                </a:ext>
              </a:extLst>
            </p:cNvPr>
            <p:cNvSpPr/>
            <p:nvPr/>
          </p:nvSpPr>
          <p:spPr>
            <a:xfrm>
              <a:off x="-36485" y="1850827"/>
              <a:ext cx="2213171"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171692" y="1850827"/>
              <a:ext cx="2051338" cy="562599"/>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重大研究</a:t>
              </a:r>
              <a:endParaRPr lang="en-US" altLang="zh-CN" sz="2800" b="1" dirty="0">
                <a:solidFill>
                  <a:srgbClr val="FDFDFD"/>
                </a:solidFill>
                <a:latin typeface="微软雅黑" panose="020B0503020204020204" pitchFamily="34" charset="-122"/>
                <a:ea typeface="微软雅黑" panose="020B0503020204020204" pitchFamily="34" charset="-122"/>
              </a:endParaRPr>
            </a:p>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计划项目</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78920" y="2338843"/>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716570" y="4864756"/>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543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7695168"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国家自然科学基金项目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88639" y="1259126"/>
            <a:ext cx="8627960" cy="2243050"/>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a:t>
            </a:r>
            <a:r>
              <a:rPr lang="zh-CN" altLang="en-US" sz="2400" b="1" dirty="0">
                <a:solidFill>
                  <a:srgbClr val="C00000"/>
                </a:solidFill>
                <a:latin typeface="微软雅黑" panose="020B0503020204020204" pitchFamily="34" charset="-122"/>
                <a:ea typeface="微软雅黑" panose="020B0503020204020204" pitchFamily="34" charset="-122"/>
              </a:rPr>
              <a:t>高级职称。</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资助期限一般为</a:t>
            </a: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平均资助强度</a:t>
            </a:r>
            <a:r>
              <a:rPr lang="en-US" altLang="zh-CN" sz="2400" b="1" dirty="0">
                <a:solidFill>
                  <a:srgbClr val="C00000"/>
                </a:solidFill>
                <a:latin typeface="微软雅黑" panose="020B0503020204020204" pitchFamily="34" charset="-122"/>
                <a:ea typeface="微软雅黑" panose="020B0503020204020204" pitchFamily="34" charset="-122"/>
              </a:rPr>
              <a:t>50</a:t>
            </a:r>
            <a:r>
              <a:rPr lang="zh-CN" altLang="en-US" sz="2400" b="1" dirty="0">
                <a:solidFill>
                  <a:srgbClr val="C00000"/>
                </a:solidFill>
                <a:latin typeface="微软雅黑" panose="020B0503020204020204" pitchFamily="34" charset="-122"/>
                <a:ea typeface="微软雅黑" panose="020B0503020204020204" pitchFamily="34" charset="-122"/>
              </a:rPr>
              <a:t>万元</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连续</a:t>
            </a: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年申请不成功暂停</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年。</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3088639" y="3842173"/>
            <a:ext cx="8963477" cy="2797048"/>
          </a:xfrm>
          <a:prstGeom prst="rect">
            <a:avLst/>
          </a:prstGeom>
        </p:spPr>
        <p:txBody>
          <a:bodyPr wrap="square">
            <a:spAutoFit/>
          </a:bodyPr>
          <a:lstStyle/>
          <a:p>
            <a:pPr algn="just">
              <a:lnSpc>
                <a:spcPct val="150000"/>
              </a:lnSpc>
              <a:buClr>
                <a:srgbClr val="003F88"/>
              </a:buClr>
            </a:pPr>
            <a:r>
              <a:rPr lang="zh-CN" altLang="en-US" sz="2400" b="1" dirty="0">
                <a:solidFill>
                  <a:srgbClr val="C00000"/>
                </a:solidFill>
                <a:latin typeface="微软雅黑" panose="020B0503020204020204" pitchFamily="34" charset="-122"/>
                <a:ea typeface="微软雅黑" panose="020B0503020204020204" pitchFamily="34" charset="-122"/>
              </a:rPr>
              <a:t>高级职称</a:t>
            </a:r>
            <a:r>
              <a:rPr lang="zh-CN" altLang="en-US" sz="2400" b="1" dirty="0">
                <a:latin typeface="微软雅黑" panose="020B0503020204020204" pitchFamily="34" charset="-122"/>
                <a:ea typeface="微软雅黑" panose="020B0503020204020204" pitchFamily="34" charset="-122"/>
              </a:rPr>
              <a:t>或具有</a:t>
            </a:r>
            <a:r>
              <a:rPr lang="zh-CN" altLang="en-US" sz="2400" b="1" dirty="0">
                <a:solidFill>
                  <a:srgbClr val="C00000"/>
                </a:solidFill>
                <a:latin typeface="微软雅黑" panose="020B0503020204020204" pitchFamily="34" charset="-122"/>
                <a:ea typeface="微软雅黑" panose="020B0503020204020204" pitchFamily="34" charset="-122"/>
              </a:rPr>
              <a:t>博士</a:t>
            </a:r>
            <a:r>
              <a:rPr lang="zh-CN" altLang="en-US" sz="2400" b="1" dirty="0">
                <a:latin typeface="微软雅黑" panose="020B0503020204020204" pitchFamily="34" charset="-122"/>
                <a:ea typeface="微软雅黑" panose="020B0503020204020204" pitchFamily="34" charset="-122"/>
              </a:rPr>
              <a:t>学位，或有</a:t>
            </a:r>
            <a:r>
              <a:rPr lang="zh-CN" altLang="en-US" sz="2400" b="1" dirty="0">
                <a:solidFill>
                  <a:srgbClr val="C00000"/>
                </a:solidFill>
                <a:latin typeface="微软雅黑" panose="020B0503020204020204" pitchFamily="34" charset="-122"/>
                <a:ea typeface="微软雅黑" panose="020B0503020204020204" pitchFamily="34" charset="-122"/>
              </a:rPr>
              <a:t>两名</a:t>
            </a:r>
            <a:r>
              <a:rPr lang="zh-CN" altLang="en-US" sz="2400" b="1" dirty="0">
                <a:latin typeface="微软雅黑" panose="020B0503020204020204" pitchFamily="34" charset="-122"/>
                <a:ea typeface="微软雅黑" panose="020B0503020204020204" pitchFamily="34" charset="-122"/>
              </a:rPr>
              <a:t>同领域高级职称人员推荐。男性未满</a:t>
            </a:r>
            <a:r>
              <a:rPr lang="en-US" altLang="zh-CN" sz="2400" b="1" dirty="0">
                <a:solidFill>
                  <a:srgbClr val="C00000"/>
                </a:solidFill>
                <a:latin typeface="微软雅黑" panose="020B0503020204020204" pitchFamily="34" charset="-122"/>
                <a:ea typeface="微软雅黑" panose="020B0503020204020204" pitchFamily="34" charset="-122"/>
              </a:rPr>
              <a:t>35</a:t>
            </a:r>
            <a:r>
              <a:rPr lang="zh-CN" altLang="en-US" sz="2400" b="1" dirty="0">
                <a:latin typeface="微软雅黑" panose="020B0503020204020204" pitchFamily="34" charset="-122"/>
                <a:ea typeface="微软雅黑" panose="020B0503020204020204" pitchFamily="34" charset="-122"/>
              </a:rPr>
              <a:t>周岁，女性未满</a:t>
            </a:r>
            <a:r>
              <a:rPr lang="en-US" altLang="zh-CN" sz="2400" b="1" dirty="0">
                <a:solidFill>
                  <a:srgbClr val="C00000"/>
                </a:solidFill>
                <a:latin typeface="微软雅黑" panose="020B0503020204020204" pitchFamily="34" charset="-122"/>
                <a:ea typeface="微软雅黑" panose="020B0503020204020204" pitchFamily="34" charset="-122"/>
              </a:rPr>
              <a:t>40</a:t>
            </a:r>
            <a:r>
              <a:rPr lang="zh-CN" altLang="en-US" sz="2400" b="1" dirty="0">
                <a:latin typeface="微软雅黑" panose="020B0503020204020204" pitchFamily="34" charset="-122"/>
                <a:ea typeface="微软雅黑" panose="020B0503020204020204" pitchFamily="34" charset="-122"/>
              </a:rPr>
              <a:t>周岁。</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资助期限</a:t>
            </a:r>
            <a:r>
              <a:rPr lang="en-US" altLang="zh-CN" sz="2400" b="1" dirty="0">
                <a:solidFill>
                  <a:srgbClr val="C00000"/>
                </a:solidFill>
                <a:latin typeface="微软雅黑" panose="020B0503020204020204" pitchFamily="34" charset="-122"/>
                <a:ea typeface="微软雅黑" panose="020B0503020204020204" pitchFamily="34" charset="-122"/>
              </a:rPr>
              <a:t>1-3</a:t>
            </a:r>
            <a:r>
              <a:rPr lang="zh-CN" altLang="en-US" sz="2400" b="1" dirty="0">
                <a:latin typeface="微软雅黑" panose="020B0503020204020204" pitchFamily="34" charset="-122"/>
                <a:ea typeface="微软雅黑" panose="020B0503020204020204" pitchFamily="34" charset="-122"/>
              </a:rPr>
              <a:t>年，资助强度</a:t>
            </a:r>
            <a:r>
              <a:rPr lang="en-US" altLang="zh-CN" sz="2400" b="1" dirty="0">
                <a:solidFill>
                  <a:srgbClr val="C00000"/>
                </a:solidFill>
                <a:latin typeface="微软雅黑" panose="020B0503020204020204" pitchFamily="34" charset="-122"/>
                <a:ea typeface="微软雅黑" panose="020B0503020204020204" pitchFamily="34" charset="-122"/>
              </a:rPr>
              <a:t>10-30</a:t>
            </a:r>
            <a:r>
              <a:rPr lang="zh-CN" altLang="en-US" sz="2400" b="1" dirty="0">
                <a:solidFill>
                  <a:srgbClr val="C00000"/>
                </a:solidFill>
                <a:latin typeface="微软雅黑" panose="020B0503020204020204" pitchFamily="34" charset="-122"/>
                <a:ea typeface="微软雅黑" panose="020B0503020204020204" pitchFamily="34" charset="-122"/>
              </a:rPr>
              <a:t>万元</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同年只能申请</a:t>
            </a:r>
            <a:r>
              <a:rPr lang="en-US" altLang="zh-CN" sz="2400" b="1" dirty="0">
                <a:solidFill>
                  <a:srgbClr val="C00000"/>
                </a:solidFill>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项同类型项目。</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475401" y="1885579"/>
            <a:ext cx="1855004" cy="990142"/>
            <a:chOff x="345436" y="1158745"/>
            <a:chExt cx="2019186" cy="525657"/>
          </a:xfrm>
        </p:grpSpPr>
        <p:sp>
          <p:nvSpPr>
            <p:cNvPr id="11" name="矩形 10">
              <a:extLst>
                <a:ext uri="{FF2B5EF4-FFF2-40B4-BE49-F238E27FC236}">
                  <a16:creationId xmlns:a16="http://schemas.microsoft.com/office/drawing/2014/main" id="{C63D05A8-681C-4E38-A970-B89FB6ED39F5}"/>
                </a:ext>
              </a:extLst>
            </p:cNvPr>
            <p:cNvSpPr/>
            <p:nvPr/>
          </p:nvSpPr>
          <p:spPr>
            <a:xfrm>
              <a:off x="345436" y="1158745"/>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20406" y="1260493"/>
              <a:ext cx="1944216" cy="277772"/>
            </a:xfrm>
            <a:prstGeom prst="rect">
              <a:avLst/>
            </a:prstGeom>
            <a:noFill/>
          </p:spPr>
          <p:txBody>
            <a:bodyPr wrap="square" rtlCol="0">
              <a:spAutoFit/>
            </a:bodyPr>
            <a:lstStyle/>
            <a:p>
              <a:r>
                <a:rPr lang="zh-CN" altLang="en-US" sz="2800" b="1" dirty="0">
                  <a:solidFill>
                    <a:srgbClr val="FDFDFD"/>
                  </a:solidFill>
                  <a:highlight>
                    <a:srgbClr val="003F88"/>
                  </a:highlight>
                  <a:latin typeface="微软雅黑" panose="020B0503020204020204" pitchFamily="34" charset="-122"/>
                  <a:ea typeface="微软雅黑" panose="020B0503020204020204" pitchFamily="34" charset="-122"/>
                </a:rPr>
                <a:t>面上项目</a:t>
              </a:r>
              <a:endParaRPr lang="en-US" altLang="zh-CN" sz="2800" b="1" dirty="0">
                <a:solidFill>
                  <a:schemeClr val="bg1"/>
                </a:solidFill>
                <a:highlight>
                  <a:srgbClr val="003F88"/>
                </a:highlight>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461045" y="4257548"/>
            <a:ext cx="1952590" cy="1286709"/>
            <a:chOff x="-29608" y="1638045"/>
            <a:chExt cx="2213169" cy="525657"/>
          </a:xfrm>
        </p:grpSpPr>
        <p:sp>
          <p:nvSpPr>
            <p:cNvPr id="18" name="矩形 17">
              <a:extLst>
                <a:ext uri="{FF2B5EF4-FFF2-40B4-BE49-F238E27FC236}">
                  <a16:creationId xmlns:a16="http://schemas.microsoft.com/office/drawing/2014/main" id="{00865280-5B7A-4348-AB85-299F999AAA12}"/>
                </a:ext>
              </a:extLst>
            </p:cNvPr>
            <p:cNvSpPr/>
            <p:nvPr/>
          </p:nvSpPr>
          <p:spPr>
            <a:xfrm>
              <a:off x="-29608" y="1638045"/>
              <a:ext cx="2213169"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132223" y="1644863"/>
              <a:ext cx="2051338" cy="473106"/>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青年科学基金项目</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78920" y="2338843"/>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712072" y="4783607"/>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490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7695168"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国家自然科学基金项目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31725" y="796761"/>
            <a:ext cx="8627960" cy="2243050"/>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a:t>
            </a:r>
            <a:r>
              <a:rPr lang="zh-CN" altLang="en-US" sz="2400" b="1" dirty="0">
                <a:solidFill>
                  <a:srgbClr val="C00000"/>
                </a:solidFill>
                <a:latin typeface="微软雅黑" panose="020B0503020204020204" pitchFamily="34" charset="-122"/>
                <a:ea typeface="微软雅黑" panose="020B0503020204020204" pitchFamily="34" charset="-122"/>
              </a:rPr>
              <a:t>高级职称</a:t>
            </a:r>
            <a:r>
              <a:rPr lang="zh-CN" altLang="en-US" sz="2400" b="1" dirty="0">
                <a:latin typeface="微软雅黑" panose="020B0503020204020204" pitchFamily="34" charset="-122"/>
                <a:ea typeface="微软雅黑" panose="020B0503020204020204" pitchFamily="34" charset="-122"/>
              </a:rPr>
              <a:t>或者</a:t>
            </a:r>
            <a:r>
              <a:rPr lang="zh-CN" altLang="en-US" sz="2400" b="1" dirty="0">
                <a:solidFill>
                  <a:srgbClr val="C00000"/>
                </a:solidFill>
                <a:latin typeface="微软雅黑" panose="020B0503020204020204" pitchFamily="34" charset="-122"/>
                <a:ea typeface="微软雅黑" panose="020B0503020204020204" pitchFamily="34" charset="-122"/>
              </a:rPr>
              <a:t>博士学位，</a:t>
            </a:r>
            <a:r>
              <a:rPr lang="zh-CN" altLang="en-US" sz="2400" b="1" dirty="0">
                <a:latin typeface="微软雅黑" panose="020B0503020204020204" pitchFamily="34" charset="-122"/>
                <a:ea typeface="微软雅黑" panose="020B0503020204020204" pitchFamily="34" charset="-122"/>
              </a:rPr>
              <a:t>无</a:t>
            </a:r>
            <a:r>
              <a:rPr lang="zh-CN" altLang="en-US" sz="2400" b="1" dirty="0">
                <a:solidFill>
                  <a:srgbClr val="C00000"/>
                </a:solidFill>
                <a:latin typeface="微软雅黑" panose="020B0503020204020204" pitchFamily="34" charset="-122"/>
                <a:ea typeface="微软雅黑" panose="020B0503020204020204" pitchFamily="34" charset="-122"/>
              </a:rPr>
              <a:t>境外</a:t>
            </a:r>
            <a:r>
              <a:rPr lang="zh-CN" altLang="en-US" sz="2400" b="1" dirty="0">
                <a:latin typeface="微软雅黑" panose="020B0503020204020204" pitchFamily="34" charset="-122"/>
                <a:ea typeface="微软雅黑" panose="020B0503020204020204" pitchFamily="34" charset="-122"/>
              </a:rPr>
              <a:t>聘用关系。</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申请当年</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日男性未满</a:t>
            </a:r>
            <a:r>
              <a:rPr lang="en-US" altLang="zh-CN" sz="2400" b="1" dirty="0">
                <a:solidFill>
                  <a:srgbClr val="C00000"/>
                </a:solidFill>
                <a:latin typeface="微软雅黑" panose="020B0503020204020204" pitchFamily="34" charset="-122"/>
                <a:ea typeface="微软雅黑" panose="020B0503020204020204" pitchFamily="34" charset="-122"/>
              </a:rPr>
              <a:t>38</a:t>
            </a:r>
            <a:r>
              <a:rPr lang="zh-CN" altLang="en-US" sz="2400" b="1" dirty="0">
                <a:latin typeface="微软雅黑" panose="020B0503020204020204" pitchFamily="34" charset="-122"/>
                <a:ea typeface="微软雅黑" panose="020B0503020204020204" pitchFamily="34" charset="-122"/>
              </a:rPr>
              <a:t>周岁，女性未满</a:t>
            </a:r>
            <a:r>
              <a:rPr lang="en-US" altLang="zh-CN" sz="2400" b="1" dirty="0">
                <a:solidFill>
                  <a:srgbClr val="C00000"/>
                </a:solidFill>
                <a:latin typeface="微软雅黑" panose="020B0503020204020204" pitchFamily="34" charset="-122"/>
                <a:ea typeface="微软雅黑" panose="020B0503020204020204" pitchFamily="34" charset="-122"/>
              </a:rPr>
              <a:t>40</a:t>
            </a:r>
            <a:r>
              <a:rPr lang="zh-CN" altLang="en-US" sz="2400" b="1" dirty="0">
                <a:latin typeface="微软雅黑" panose="020B0503020204020204" pitchFamily="34" charset="-122"/>
                <a:ea typeface="微软雅黑" panose="020B0503020204020204" pitchFamily="34" charset="-122"/>
              </a:rPr>
              <a:t>周岁。</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资助期限为</a:t>
            </a:r>
            <a:r>
              <a:rPr lang="en-US" altLang="zh-CN" sz="2400" b="1" dirty="0">
                <a:solidFill>
                  <a:srgbClr val="C00000"/>
                </a:solidFill>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年。资助强度</a:t>
            </a:r>
            <a:r>
              <a:rPr lang="en-US" altLang="zh-CN" sz="2400" b="1" dirty="0">
                <a:solidFill>
                  <a:srgbClr val="C00000"/>
                </a:solidFill>
                <a:latin typeface="微软雅黑" panose="020B0503020204020204" pitchFamily="34" charset="-122"/>
                <a:ea typeface="微软雅黑" panose="020B0503020204020204" pitchFamily="34" charset="-122"/>
              </a:rPr>
              <a:t>200</a:t>
            </a:r>
            <a:r>
              <a:rPr lang="zh-CN" altLang="en-US" sz="2400" b="1" dirty="0">
                <a:solidFill>
                  <a:srgbClr val="C00000"/>
                </a:solidFill>
                <a:latin typeface="微软雅黑" panose="020B0503020204020204" pitchFamily="34" charset="-122"/>
                <a:ea typeface="微软雅黑" panose="020B0503020204020204" pitchFamily="34" charset="-122"/>
              </a:rPr>
              <a:t>万元，</a:t>
            </a:r>
            <a:r>
              <a:rPr lang="zh-CN" altLang="en-US" sz="2400" b="1" dirty="0">
                <a:latin typeface="微软雅黑" panose="020B0503020204020204" pitchFamily="34" charset="-122"/>
                <a:ea typeface="微软雅黑" panose="020B0503020204020204" pitchFamily="34" charset="-122"/>
              </a:rPr>
              <a:t>试行经费使用</a:t>
            </a:r>
            <a:r>
              <a:rPr lang="zh-CN" altLang="en-US" sz="2400" b="1" dirty="0">
                <a:solidFill>
                  <a:srgbClr val="C00000"/>
                </a:solidFill>
                <a:latin typeface="微软雅黑" panose="020B0503020204020204" pitchFamily="34" charset="-122"/>
                <a:ea typeface="微软雅黑" panose="020B0503020204020204" pitchFamily="34" charset="-122"/>
              </a:rPr>
              <a:t>“包干制”</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在站博士后、当年申请杰青、获得过杰青优青的不得申报。</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3031725" y="3055833"/>
            <a:ext cx="8963477" cy="2243050"/>
          </a:xfrm>
          <a:prstGeom prst="rect">
            <a:avLst/>
          </a:prstGeom>
        </p:spPr>
        <p:txBody>
          <a:bodyPr wrap="square">
            <a:spAutoFit/>
          </a:bodyPr>
          <a:lstStyle/>
          <a:p>
            <a:pPr algn="just">
              <a:lnSpc>
                <a:spcPct val="150000"/>
              </a:lnSpc>
              <a:buClr>
                <a:srgbClr val="003F88"/>
              </a:buClr>
            </a:pPr>
            <a:r>
              <a:rPr lang="zh-CN" altLang="en-US" sz="2400" b="1" dirty="0">
                <a:solidFill>
                  <a:srgbClr val="C00000"/>
                </a:solidFill>
                <a:latin typeface="微软雅黑" panose="020B0503020204020204" pitchFamily="34" charset="-122"/>
                <a:ea typeface="微软雅黑" panose="020B0503020204020204" pitchFamily="34" charset="-122"/>
              </a:rPr>
              <a:t>高级职称</a:t>
            </a:r>
            <a:r>
              <a:rPr lang="zh-CN" altLang="en-US" sz="2400" b="1" dirty="0">
                <a:latin typeface="微软雅黑" panose="020B0503020204020204" pitchFamily="34" charset="-122"/>
                <a:ea typeface="微软雅黑" panose="020B0503020204020204" pitchFamily="34" charset="-122"/>
              </a:rPr>
              <a:t>或者具有</a:t>
            </a:r>
            <a:r>
              <a:rPr lang="zh-CN" altLang="en-US" sz="2400" b="1" dirty="0">
                <a:solidFill>
                  <a:srgbClr val="C00000"/>
                </a:solidFill>
                <a:latin typeface="微软雅黑" panose="020B0503020204020204" pitchFamily="34" charset="-122"/>
                <a:ea typeface="微软雅黑" panose="020B0503020204020204" pitchFamily="34" charset="-122"/>
              </a:rPr>
              <a:t>博士</a:t>
            </a:r>
            <a:r>
              <a:rPr lang="zh-CN" altLang="en-US" sz="2400" b="1" dirty="0">
                <a:latin typeface="微软雅黑" panose="020B0503020204020204" pitchFamily="34" charset="-122"/>
                <a:ea typeface="微软雅黑" panose="020B0503020204020204" pitchFamily="34" charset="-122"/>
              </a:rPr>
              <a:t>学位，申请当年</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日未满</a:t>
            </a:r>
            <a:r>
              <a:rPr lang="en-US" altLang="zh-CN" sz="2400" b="1" dirty="0">
                <a:latin typeface="微软雅黑" panose="020B0503020204020204" pitchFamily="34" charset="-122"/>
                <a:ea typeface="微软雅黑" panose="020B0503020204020204" pitchFamily="34" charset="-122"/>
              </a:rPr>
              <a:t>45</a:t>
            </a:r>
            <a:r>
              <a:rPr lang="zh-CN" altLang="en-US" sz="2400" b="1" dirty="0">
                <a:latin typeface="微软雅黑" panose="020B0503020204020204" pitchFamily="34" charset="-122"/>
                <a:ea typeface="微软雅黑" panose="020B0503020204020204" pitchFamily="34" charset="-122"/>
              </a:rPr>
              <a:t>周岁。</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资助期限为</a:t>
            </a:r>
            <a:r>
              <a:rPr lang="en-US" altLang="zh-CN" sz="2400" b="1" dirty="0">
                <a:solidFill>
                  <a:srgbClr val="C00000"/>
                </a:solidFill>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年。试行经费使用</a:t>
            </a:r>
            <a:r>
              <a:rPr lang="zh-CN" altLang="en-US" sz="2400" b="1" dirty="0">
                <a:solidFill>
                  <a:srgbClr val="FF0000"/>
                </a:solidFill>
                <a:latin typeface="微软雅黑" panose="020B0503020204020204" pitchFamily="34" charset="-122"/>
                <a:ea typeface="微软雅黑" panose="020B0503020204020204" pitchFamily="34" charset="-122"/>
              </a:rPr>
              <a:t>“包干制”</a:t>
            </a:r>
            <a:r>
              <a:rPr lang="zh-CN" altLang="en-US" sz="2400" b="1" dirty="0">
                <a:latin typeface="微软雅黑" panose="020B0503020204020204" pitchFamily="34" charset="-122"/>
                <a:ea typeface="微软雅黑" panose="020B0503020204020204" pitchFamily="34" charset="-122"/>
              </a:rPr>
              <a:t>，资助强度</a:t>
            </a:r>
            <a:r>
              <a:rPr lang="en-US" altLang="zh-CN" sz="2400" b="1" dirty="0">
                <a:solidFill>
                  <a:srgbClr val="C00000"/>
                </a:solidFill>
                <a:latin typeface="微软雅黑" panose="020B0503020204020204" pitchFamily="34" charset="-122"/>
                <a:ea typeface="微软雅黑" panose="020B0503020204020204" pitchFamily="34" charset="-122"/>
              </a:rPr>
              <a:t>400</a:t>
            </a:r>
            <a:r>
              <a:rPr lang="zh-CN" altLang="en-US" sz="2400" b="1" dirty="0">
                <a:solidFill>
                  <a:srgbClr val="C00000"/>
                </a:solidFill>
                <a:latin typeface="微软雅黑" panose="020B0503020204020204" pitchFamily="34" charset="-122"/>
                <a:ea typeface="微软雅黑" panose="020B0503020204020204" pitchFamily="34" charset="-122"/>
              </a:rPr>
              <a:t>万元</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在站博士后、当年申请优青、获得过杰青、正在承担优青项目的不得申报。</a:t>
            </a: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435550" y="1175727"/>
            <a:ext cx="2032294" cy="1345785"/>
            <a:chOff x="345436" y="1158745"/>
            <a:chExt cx="2041414" cy="525657"/>
          </a:xfrm>
        </p:grpSpPr>
        <p:sp>
          <p:nvSpPr>
            <p:cNvPr id="11" name="矩形 10">
              <a:extLst>
                <a:ext uri="{FF2B5EF4-FFF2-40B4-BE49-F238E27FC236}">
                  <a16:creationId xmlns:a16="http://schemas.microsoft.com/office/drawing/2014/main" id="{C63D05A8-681C-4E38-A970-B89FB6ED39F5}"/>
                </a:ext>
              </a:extLst>
            </p:cNvPr>
            <p:cNvSpPr/>
            <p:nvPr/>
          </p:nvSpPr>
          <p:spPr>
            <a:xfrm>
              <a:off x="345436" y="1158745"/>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42635" y="1178017"/>
              <a:ext cx="1944215" cy="452338"/>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优秀青年科学基金</a:t>
              </a:r>
              <a:endParaRPr lang="en-US" altLang="zh-CN" sz="2800" b="1" dirty="0">
                <a:solidFill>
                  <a:srgbClr val="FDFDFD"/>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428110" y="3320289"/>
            <a:ext cx="1952590" cy="1286709"/>
            <a:chOff x="-29608" y="1638045"/>
            <a:chExt cx="2213169" cy="525657"/>
          </a:xfrm>
        </p:grpSpPr>
        <p:sp>
          <p:nvSpPr>
            <p:cNvPr id="18" name="矩形 17">
              <a:extLst>
                <a:ext uri="{FF2B5EF4-FFF2-40B4-BE49-F238E27FC236}">
                  <a16:creationId xmlns:a16="http://schemas.microsoft.com/office/drawing/2014/main" id="{00865280-5B7A-4348-AB85-299F999AAA12}"/>
                </a:ext>
              </a:extLst>
            </p:cNvPr>
            <p:cNvSpPr/>
            <p:nvPr/>
          </p:nvSpPr>
          <p:spPr>
            <a:xfrm>
              <a:off x="-29608" y="1638045"/>
              <a:ext cx="2213169"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132223" y="1644863"/>
              <a:ext cx="2051338" cy="473106"/>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杰出青年科学基金</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594437" y="1778952"/>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639780" y="3963643"/>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B55657C9-16D9-4FFC-B318-E92F753EEC21}"/>
              </a:ext>
            </a:extLst>
          </p:cNvPr>
          <p:cNvSpPr txBox="1"/>
          <p:nvPr/>
        </p:nvSpPr>
        <p:spPr>
          <a:xfrm>
            <a:off x="247097" y="5385054"/>
            <a:ext cx="11839653" cy="1289905"/>
          </a:xfrm>
          <a:prstGeom prst="rect">
            <a:avLst/>
          </a:prstGeom>
          <a:noFill/>
        </p:spPr>
        <p:txBody>
          <a:bodyPr wrap="square" rtlCol="0">
            <a:spAutoFit/>
          </a:bodyPr>
          <a:lstStyle>
            <a:defPPr>
              <a:defRPr lang="zh-CN"/>
            </a:defPPr>
            <a:lvl1pPr>
              <a:defRPr sz="2000"/>
            </a:lvl1pPr>
          </a:lstStyle>
          <a:p>
            <a:pPr>
              <a:lnSpc>
                <a:spcPct val="150000"/>
              </a:lnSpc>
            </a:pPr>
            <a:r>
              <a:rPr lang="zh-CN" altLang="en-US" sz="1800" b="1" dirty="0">
                <a:solidFill>
                  <a:srgbClr val="C00000"/>
                </a:solidFill>
                <a:latin typeface="微软雅黑" panose="020B0503020204020204" pitchFamily="34" charset="-122"/>
                <a:ea typeface="微软雅黑" panose="020B0503020204020204" pitchFamily="34" charset="-122"/>
              </a:rPr>
              <a:t>“包干制”</a:t>
            </a:r>
            <a:r>
              <a:rPr lang="zh-CN" altLang="en-US" sz="1800" b="1" dirty="0">
                <a:latin typeface="微软雅黑" panose="020B0503020204020204" pitchFamily="34" charset="-122"/>
                <a:ea typeface="微软雅黑" panose="020B0503020204020204" pitchFamily="34" charset="-122"/>
              </a:rPr>
              <a:t>：项目一般需根据年度经费到款，编制用款计划。经费支出分为科研业务费、管理费、绩效支出以及其他合理支出，各项支出除设备费、会议费等纳入政府集中采购范围的业务按相关采购规定和项目预算执行以及管理费实行总额控制外，</a:t>
            </a:r>
            <a:r>
              <a:rPr lang="zh-CN" altLang="en-US" sz="1800" b="1" dirty="0">
                <a:solidFill>
                  <a:srgbClr val="C00000"/>
                </a:solidFill>
                <a:latin typeface="微软雅黑" panose="020B0503020204020204" pitchFamily="34" charset="-122"/>
                <a:ea typeface="微软雅黑" panose="020B0503020204020204" pitchFamily="34" charset="-122"/>
              </a:rPr>
              <a:t>其余经费支出无额度限制</a:t>
            </a:r>
            <a:r>
              <a:rPr lang="zh-CN" altLang="en-US" sz="1800" b="1" dirty="0">
                <a:latin typeface="微软雅黑" panose="020B0503020204020204" pitchFamily="34" charset="-122"/>
                <a:ea typeface="微软雅黑" panose="020B0503020204020204" pitchFamily="34" charset="-122"/>
              </a:rPr>
              <a:t>，由项目负责人</a:t>
            </a:r>
            <a:r>
              <a:rPr lang="zh-CN" altLang="en-US" sz="1800" b="1" dirty="0">
                <a:solidFill>
                  <a:srgbClr val="C00000"/>
                </a:solidFill>
                <a:latin typeface="微软雅黑" panose="020B0503020204020204" pitchFamily="34" charset="-122"/>
                <a:ea typeface="微软雅黑" panose="020B0503020204020204" pitchFamily="34" charset="-122"/>
              </a:rPr>
              <a:t>根据科研需要自主决定</a:t>
            </a:r>
            <a:r>
              <a:rPr lang="zh-CN" altLang="en-US" sz="1800" b="1" dirty="0">
                <a:latin typeface="微软雅黑" panose="020B0503020204020204" pitchFamily="34" charset="-122"/>
                <a:ea typeface="微软雅黑" panose="020B0503020204020204" pitchFamily="34" charset="-122"/>
              </a:rPr>
              <a:t>使用。</a:t>
            </a:r>
          </a:p>
        </p:txBody>
      </p:sp>
    </p:spTree>
    <p:extLst>
      <p:ext uri="{BB962C8B-B14F-4D97-AF65-F5344CB8AC3E}">
        <p14:creationId xmlns:p14="http://schemas.microsoft.com/office/powerpoint/2010/main" val="222998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7695168"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国家自然科学基金项目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6" name="矩形 5">
            <a:extLst>
              <a:ext uri="{FF2B5EF4-FFF2-40B4-BE49-F238E27FC236}">
                <a16:creationId xmlns:a16="http://schemas.microsoft.com/office/drawing/2014/main" id="{A8FB4485-19C1-4978-915D-10343ACB9A4A}"/>
              </a:ext>
            </a:extLst>
          </p:cNvPr>
          <p:cNvSpPr/>
          <p:nvPr/>
        </p:nvSpPr>
        <p:spPr>
          <a:xfrm>
            <a:off x="3088639" y="827354"/>
            <a:ext cx="8597479" cy="2797048"/>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学术带头人</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人，研究骨干不多于</a:t>
            </a: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人，学术带头人具有正高职称和国际影响力，申请当年</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日未满</a:t>
            </a:r>
            <a:r>
              <a:rPr lang="en-US" altLang="zh-CN" sz="2400" b="1" dirty="0">
                <a:solidFill>
                  <a:srgbClr val="C00000"/>
                </a:solidFill>
                <a:latin typeface="微软雅黑" panose="020B0503020204020204" pitchFamily="34" charset="-122"/>
                <a:ea typeface="微软雅黑" panose="020B0503020204020204" pitchFamily="34" charset="-122"/>
              </a:rPr>
              <a:t>55</a:t>
            </a:r>
            <a:r>
              <a:rPr lang="zh-CN" altLang="en-US" sz="2400" b="1" dirty="0">
                <a:latin typeface="微软雅黑" panose="020B0503020204020204" pitchFamily="34" charset="-122"/>
                <a:ea typeface="微软雅黑" panose="020B0503020204020204" pitchFamily="34" charset="-122"/>
              </a:rPr>
              <a:t>周岁。</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资助期限为</a:t>
            </a:r>
            <a:r>
              <a:rPr lang="en-US" altLang="zh-CN" sz="2400" b="1" dirty="0">
                <a:solidFill>
                  <a:srgbClr val="C00000"/>
                </a:solidFill>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年。资助强度</a:t>
            </a:r>
            <a:r>
              <a:rPr lang="en-US" altLang="zh-CN" sz="2400" b="1" dirty="0">
                <a:solidFill>
                  <a:srgbClr val="C00000"/>
                </a:solidFill>
                <a:latin typeface="微软雅黑" panose="020B0503020204020204" pitchFamily="34" charset="-122"/>
                <a:ea typeface="微软雅黑" panose="020B0503020204020204" pitchFamily="34" charset="-122"/>
              </a:rPr>
              <a:t>1000</a:t>
            </a:r>
            <a:r>
              <a:rPr lang="zh-CN" altLang="en-US" sz="2400" b="1" dirty="0">
                <a:solidFill>
                  <a:srgbClr val="C00000"/>
                </a:solidFill>
                <a:latin typeface="微软雅黑" panose="020B0503020204020204" pitchFamily="34" charset="-122"/>
                <a:ea typeface="微软雅黑" panose="020B0503020204020204" pitchFamily="34" charset="-122"/>
              </a:rPr>
              <a:t>万元。</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同年申请和参与申请创新研究群体项目和基础科学中心项目，合计限</a:t>
            </a: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555CA17-6276-42C2-A57C-0A0597A9FA28}"/>
              </a:ext>
            </a:extLst>
          </p:cNvPr>
          <p:cNvSpPr/>
          <p:nvPr/>
        </p:nvSpPr>
        <p:spPr>
          <a:xfrm>
            <a:off x="3047998" y="3572201"/>
            <a:ext cx="8963477" cy="3905043"/>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多学科交叉科研团队，学术带头人具有正高职称，本领域国际知名科学家，申请当年</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日未满</a:t>
            </a:r>
            <a:r>
              <a:rPr lang="en-US" altLang="zh-CN" sz="2400" b="1" dirty="0">
                <a:solidFill>
                  <a:srgbClr val="C00000"/>
                </a:solidFill>
                <a:latin typeface="微软雅黑" panose="020B0503020204020204" pitchFamily="34" charset="-122"/>
                <a:ea typeface="微软雅黑" panose="020B0503020204020204" pitchFamily="34" charset="-122"/>
              </a:rPr>
              <a:t>60</a:t>
            </a:r>
            <a:r>
              <a:rPr lang="zh-CN" altLang="en-US" sz="2400" b="1" dirty="0">
                <a:latin typeface="微软雅黑" panose="020B0503020204020204" pitchFamily="34" charset="-122"/>
                <a:ea typeface="微软雅黑" panose="020B0503020204020204" pitchFamily="34" charset="-122"/>
              </a:rPr>
              <a:t>周岁。骨干成员不多于</a:t>
            </a: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人。</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资助期限为</a:t>
            </a:r>
            <a:r>
              <a:rPr lang="en-US" altLang="zh-CN" sz="2400" b="1" dirty="0">
                <a:solidFill>
                  <a:srgbClr val="C00000"/>
                </a:solidFill>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年，资助强度</a:t>
            </a:r>
            <a:r>
              <a:rPr lang="en-US" altLang="zh-CN" sz="2400" b="1" dirty="0">
                <a:solidFill>
                  <a:srgbClr val="C00000"/>
                </a:solidFill>
                <a:latin typeface="微软雅黑" panose="020B0503020204020204" pitchFamily="34" charset="-122"/>
                <a:ea typeface="微软雅黑" panose="020B0503020204020204" pitchFamily="34" charset="-122"/>
              </a:rPr>
              <a:t>6000</a:t>
            </a:r>
            <a:r>
              <a:rPr lang="zh-CN" altLang="en-US" sz="2400" b="1" dirty="0">
                <a:solidFill>
                  <a:srgbClr val="C00000"/>
                </a:solidFill>
                <a:latin typeface="微软雅黑" panose="020B0503020204020204" pitchFamily="34" charset="-122"/>
                <a:ea typeface="微软雅黑" panose="020B0503020204020204" pitchFamily="34" charset="-122"/>
              </a:rPr>
              <a:t>万元</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同年申请国家重大科研仪器研制项目（部门推荐）和基础科学中心项目，合计限</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项，申请和参与申请创新研究群体项目和基础科学中心项目，合计限</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项。</a:t>
            </a:r>
            <a:endParaRPr lang="en-US" altLang="zh-CN" sz="2400" b="1" dirty="0">
              <a:latin typeface="微软雅黑" panose="020B0503020204020204" pitchFamily="34" charset="-122"/>
              <a:ea typeface="微软雅黑" panose="020B0503020204020204" pitchFamily="34" charset="-122"/>
            </a:endParaRPr>
          </a:p>
          <a:p>
            <a:pPr algn="just">
              <a:lnSpc>
                <a:spcPct val="150000"/>
              </a:lnSpc>
              <a:buClr>
                <a:srgbClr val="003F88"/>
              </a:buClr>
            </a:pPr>
            <a:endParaRPr lang="en-US" altLang="zh-CN" sz="2400" b="1"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21027C5F-2CAB-4B6B-962D-4386B569D0FC}"/>
              </a:ext>
            </a:extLst>
          </p:cNvPr>
          <p:cNvGrpSpPr/>
          <p:nvPr/>
        </p:nvGrpSpPr>
        <p:grpSpPr>
          <a:xfrm>
            <a:off x="524519" y="1617303"/>
            <a:ext cx="1983176" cy="1365617"/>
            <a:chOff x="345436" y="1158745"/>
            <a:chExt cx="2041415" cy="525657"/>
          </a:xfrm>
        </p:grpSpPr>
        <p:sp>
          <p:nvSpPr>
            <p:cNvPr id="11" name="矩形 10">
              <a:extLst>
                <a:ext uri="{FF2B5EF4-FFF2-40B4-BE49-F238E27FC236}">
                  <a16:creationId xmlns:a16="http://schemas.microsoft.com/office/drawing/2014/main" id="{C63D05A8-681C-4E38-A970-B89FB6ED39F5}"/>
                </a:ext>
              </a:extLst>
            </p:cNvPr>
            <p:cNvSpPr/>
            <p:nvPr/>
          </p:nvSpPr>
          <p:spPr>
            <a:xfrm>
              <a:off x="345436" y="1158745"/>
              <a:ext cx="1944216"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932B4-4EA1-4A9A-BB05-12024EE78F83}"/>
                </a:ext>
              </a:extLst>
            </p:cNvPr>
            <p:cNvSpPr txBox="1"/>
            <p:nvPr/>
          </p:nvSpPr>
          <p:spPr>
            <a:xfrm>
              <a:off x="442635" y="1178017"/>
              <a:ext cx="1944216" cy="443196"/>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创新研究群体项目</a:t>
              </a:r>
              <a:endParaRPr lang="en-US" altLang="zh-CN" sz="2800" b="1" dirty="0">
                <a:solidFill>
                  <a:srgbClr val="FDFDFD"/>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958EC6B2-0A09-4629-B1F2-ADDB63D0469D}"/>
              </a:ext>
            </a:extLst>
          </p:cNvPr>
          <p:cNvGrpSpPr/>
          <p:nvPr/>
        </p:nvGrpSpPr>
        <p:grpSpPr>
          <a:xfrm>
            <a:off x="481467" y="4065934"/>
            <a:ext cx="1952590" cy="1286709"/>
            <a:chOff x="-29608" y="1638045"/>
            <a:chExt cx="2213169" cy="525657"/>
          </a:xfrm>
        </p:grpSpPr>
        <p:sp>
          <p:nvSpPr>
            <p:cNvPr id="18" name="矩形 17">
              <a:extLst>
                <a:ext uri="{FF2B5EF4-FFF2-40B4-BE49-F238E27FC236}">
                  <a16:creationId xmlns:a16="http://schemas.microsoft.com/office/drawing/2014/main" id="{00865280-5B7A-4348-AB85-299F999AAA12}"/>
                </a:ext>
              </a:extLst>
            </p:cNvPr>
            <p:cNvSpPr/>
            <p:nvPr/>
          </p:nvSpPr>
          <p:spPr>
            <a:xfrm>
              <a:off x="-29608" y="1638045"/>
              <a:ext cx="2213169" cy="525657"/>
            </a:xfrm>
            <a:prstGeom prst="rect">
              <a:avLst/>
            </a:prstGeom>
            <a:solidFill>
              <a:srgbClr val="003F88"/>
            </a:solidFill>
            <a:ln>
              <a:solidFill>
                <a:srgbClr val="003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89FC835E-C700-484D-B3AD-8DBACF328C29}"/>
                </a:ext>
              </a:extLst>
            </p:cNvPr>
            <p:cNvSpPr txBox="1"/>
            <p:nvPr/>
          </p:nvSpPr>
          <p:spPr>
            <a:xfrm>
              <a:off x="132223" y="1644863"/>
              <a:ext cx="2051338" cy="473106"/>
            </a:xfrm>
            <a:prstGeom prst="rect">
              <a:avLst/>
            </a:prstGeom>
            <a:noFill/>
          </p:spPr>
          <p:txBody>
            <a:bodyPr wrap="square" rtlCol="0">
              <a:spAutoFit/>
            </a:bodyPr>
            <a:lstStyle/>
            <a:p>
              <a:pPr>
                <a:lnSpc>
                  <a:spcPct val="130000"/>
                </a:lnSpc>
                <a:buClr>
                  <a:srgbClr val="C00000"/>
                </a:buClr>
              </a:pPr>
              <a:r>
                <a:rPr lang="zh-CN" altLang="en-US" sz="2800" b="1" dirty="0">
                  <a:solidFill>
                    <a:srgbClr val="FDFDFD"/>
                  </a:solidFill>
                  <a:latin typeface="微软雅黑" panose="020B0503020204020204" pitchFamily="34" charset="-122"/>
                  <a:ea typeface="微软雅黑" panose="020B0503020204020204" pitchFamily="34" charset="-122"/>
                </a:rPr>
                <a:t>基础科学中心项目</a:t>
              </a:r>
              <a:endParaRPr lang="en-US" altLang="zh-CN" sz="2800" b="1" dirty="0">
                <a:solidFill>
                  <a:srgbClr val="FDFDFD"/>
                </a:solidFill>
                <a:highlight>
                  <a:srgbClr val="003F88"/>
                </a:highlight>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EB6BF66C-B735-421F-9709-789A503DD19B}"/>
              </a:ext>
            </a:extLst>
          </p:cNvPr>
          <p:cNvGrpSpPr/>
          <p:nvPr/>
        </p:nvGrpSpPr>
        <p:grpSpPr>
          <a:xfrm>
            <a:off x="2662860" y="2207117"/>
            <a:ext cx="200844" cy="139334"/>
            <a:chOff x="2827248" y="1224282"/>
            <a:chExt cx="296691" cy="216024"/>
          </a:xfrm>
        </p:grpSpPr>
        <p:sp>
          <p:nvSpPr>
            <p:cNvPr id="24" name="等腰三角形 23">
              <a:extLst>
                <a:ext uri="{FF2B5EF4-FFF2-40B4-BE49-F238E27FC236}">
                  <a16:creationId xmlns:a16="http://schemas.microsoft.com/office/drawing/2014/main" id="{948D5229-619F-427E-91AD-1A71DA591113}"/>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5599C928-002B-4387-98E0-9AD3AC5A2E09}"/>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7FD2FFB2-2146-4C56-BB7A-C3F138D96FD2}"/>
              </a:ext>
            </a:extLst>
          </p:cNvPr>
          <p:cNvGrpSpPr/>
          <p:nvPr/>
        </p:nvGrpSpPr>
        <p:grpSpPr>
          <a:xfrm>
            <a:off x="2709082" y="4667030"/>
            <a:ext cx="200844" cy="139334"/>
            <a:chOff x="2827248" y="1224282"/>
            <a:chExt cx="296691" cy="216024"/>
          </a:xfrm>
        </p:grpSpPr>
        <p:sp>
          <p:nvSpPr>
            <p:cNvPr id="27" name="等腰三角形 26">
              <a:extLst>
                <a:ext uri="{FF2B5EF4-FFF2-40B4-BE49-F238E27FC236}">
                  <a16:creationId xmlns:a16="http://schemas.microsoft.com/office/drawing/2014/main" id="{4D75EBED-18C4-4A6D-855F-62B2D28110FB}"/>
                </a:ext>
              </a:extLst>
            </p:cNvPr>
            <p:cNvSpPr/>
            <p:nvPr/>
          </p:nvSpPr>
          <p:spPr>
            <a:xfrm rot="5400000">
              <a:off x="2895390" y="1211757"/>
              <a:ext cx="216024" cy="24107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84EEE0D6-C48D-4290-8B6E-213FA1966456}"/>
                </a:ext>
              </a:extLst>
            </p:cNvPr>
            <p:cNvCxnSpPr>
              <a:cxnSpLocks/>
            </p:cNvCxnSpPr>
            <p:nvPr/>
          </p:nvCxnSpPr>
          <p:spPr>
            <a:xfrm>
              <a:off x="2827248" y="1259328"/>
              <a:ext cx="296691" cy="107639"/>
            </a:xfrm>
            <a:prstGeom prst="line">
              <a:avLst/>
            </a:prstGeom>
            <a:ln w="22225">
              <a:solidFill>
                <a:srgbClr val="FDFDF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94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846B7415-0B3B-4DE9-A285-AC68668F7CC9}"/>
              </a:ext>
            </a:extLst>
          </p:cNvPr>
          <p:cNvSpPr/>
          <p:nvPr/>
        </p:nvSpPr>
        <p:spPr>
          <a:xfrm>
            <a:off x="-266332" y="162745"/>
            <a:ext cx="9064103" cy="561692"/>
          </a:xfrm>
          <a:prstGeom prst="parallelogram">
            <a:avLst>
              <a:gd name="adj" fmla="val 48207"/>
            </a:avLst>
          </a:prstGeom>
          <a:solidFill>
            <a:srgbClr val="013E80"/>
          </a:solidFill>
          <a:ln w="15875">
            <a:solidFill>
              <a:srgbClr val="013E8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dirty="0">
              <a:solidFill>
                <a:schemeClr val="tx1">
                  <a:lumMod val="75000"/>
                  <a:lumOff val="25000"/>
                </a:schemeClr>
              </a:solidFill>
            </a:endParaRPr>
          </a:p>
        </p:txBody>
      </p:sp>
      <p:sp>
        <p:nvSpPr>
          <p:cNvPr id="3" name="矩形 2">
            <a:extLst>
              <a:ext uri="{FF2B5EF4-FFF2-40B4-BE49-F238E27FC236}">
                <a16:creationId xmlns:a16="http://schemas.microsoft.com/office/drawing/2014/main" id="{01680C03-8931-4F55-B071-E09C3F100E56}"/>
              </a:ext>
            </a:extLst>
          </p:cNvPr>
          <p:cNvSpPr/>
          <p:nvPr/>
        </p:nvSpPr>
        <p:spPr>
          <a:xfrm>
            <a:off x="300752" y="162745"/>
            <a:ext cx="7695168" cy="561692"/>
          </a:xfrm>
          <a:prstGeom prst="rect">
            <a:avLst/>
          </a:prstGeom>
          <a:noFill/>
          <a:ln w="15875">
            <a:noFill/>
          </a:ln>
        </p:spPr>
        <p:txBody>
          <a:bodyPr wrap="square" lIns="68580" tIns="34290" rIns="68580" bIns="3429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国家自然科学基金项目</a:t>
            </a:r>
          </a:p>
        </p:txBody>
      </p:sp>
      <p:cxnSp>
        <p:nvCxnSpPr>
          <p:cNvPr id="5" name="直接连接符 4">
            <a:extLst>
              <a:ext uri="{FF2B5EF4-FFF2-40B4-BE49-F238E27FC236}">
                <a16:creationId xmlns:a16="http://schemas.microsoft.com/office/drawing/2014/main" id="{82FF2D4E-8927-446B-A2F1-81BDB076A41C}"/>
              </a:ext>
            </a:extLst>
          </p:cNvPr>
          <p:cNvCxnSpPr>
            <a:cxnSpLocks/>
          </p:cNvCxnSpPr>
          <p:nvPr/>
        </p:nvCxnSpPr>
        <p:spPr>
          <a:xfrm>
            <a:off x="-8878" y="812783"/>
            <a:ext cx="8478175" cy="0"/>
          </a:xfrm>
          <a:prstGeom prst="line">
            <a:avLst/>
          </a:prstGeom>
          <a:noFill/>
          <a:ln w="44450" cap="flat" cmpd="sng" algn="ctr">
            <a:solidFill>
              <a:srgbClr val="013E80"/>
            </a:solidFill>
            <a:prstDash val="solid"/>
          </a:ln>
          <a:effectLst/>
        </p:spPr>
      </p:cxnSp>
      <p:sp>
        <p:nvSpPr>
          <p:cNvPr id="7" name="矩形 6">
            <a:extLst>
              <a:ext uri="{FF2B5EF4-FFF2-40B4-BE49-F238E27FC236}">
                <a16:creationId xmlns:a16="http://schemas.microsoft.com/office/drawing/2014/main" id="{6555CA17-6276-42C2-A57C-0A0597A9FA28}"/>
              </a:ext>
            </a:extLst>
          </p:cNvPr>
          <p:cNvSpPr/>
          <p:nvPr/>
        </p:nvSpPr>
        <p:spPr>
          <a:xfrm>
            <a:off x="690880" y="1085881"/>
            <a:ext cx="10688320" cy="4993162"/>
          </a:xfrm>
          <a:prstGeom prst="rect">
            <a:avLst/>
          </a:prstGeom>
        </p:spPr>
        <p:txBody>
          <a:bodyPr wrap="square">
            <a:spAutoFit/>
          </a:bodyPr>
          <a:lstStyle/>
          <a:p>
            <a:pPr algn="just">
              <a:lnSpc>
                <a:spcPct val="150000"/>
              </a:lnSpc>
              <a:buClr>
                <a:srgbClr val="003F88"/>
              </a:buClr>
            </a:pPr>
            <a:r>
              <a:rPr lang="zh-CN" altLang="en-US" sz="2400" b="1" dirty="0">
                <a:latin typeface="微软雅黑" panose="020B0503020204020204" pitchFamily="34" charset="-122"/>
                <a:ea typeface="微软雅黑" panose="020B0503020204020204" pitchFamily="34" charset="-122"/>
              </a:rPr>
              <a:t>具有高级专业技术职务（职称）的人员，申请（包括申请人和主要参与者）和正在承担（包括负责人和主要参与者）以下类型项目</a:t>
            </a:r>
            <a:r>
              <a:rPr lang="zh-CN" altLang="en-US" sz="2400" b="1" dirty="0">
                <a:solidFill>
                  <a:srgbClr val="C00000"/>
                </a:solidFill>
                <a:latin typeface="微软雅黑" panose="020B0503020204020204" pitchFamily="34" charset="-122"/>
                <a:ea typeface="微软雅黑" panose="020B0503020204020204" pitchFamily="34" charset="-122"/>
              </a:rPr>
              <a:t>总数合计限为</a:t>
            </a: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solidFill>
                  <a:srgbClr val="C00000"/>
                </a:solidFill>
                <a:latin typeface="微软雅黑" panose="020B0503020204020204" pitchFamily="34" charset="-122"/>
                <a:ea typeface="微软雅黑" panose="020B0503020204020204" pitchFamily="34" charset="-122"/>
              </a:rPr>
              <a:t>项</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gn="just">
              <a:lnSpc>
                <a:spcPct val="150000"/>
              </a:lnSpc>
              <a:spcBef>
                <a:spcPts val="1200"/>
              </a:spcBef>
              <a:buClr>
                <a:srgbClr val="003F88"/>
              </a:buClr>
            </a:pPr>
            <a:r>
              <a:rPr lang="zh-CN" altLang="en-US" sz="2000" b="1" dirty="0">
                <a:latin typeface="微软雅黑" panose="020B0503020204020204" pitchFamily="34" charset="-122"/>
                <a:ea typeface="微软雅黑" panose="020B0503020204020204" pitchFamily="34" charset="-122"/>
              </a:rPr>
              <a:t>面上项目、重点项目、重大项目、重大研究计划项目（不包括集成项目和战略研究项目）、联合基金项目、青年科学基金项目、地区科学基金项目、优秀青年科学基金项目、国家杰出青年科学基金项目、重点国际（地区）合作研究项目、直接费用大于 </a:t>
            </a:r>
            <a:r>
              <a:rPr lang="en-US" altLang="zh-CN" sz="2000" b="1" dirty="0">
                <a:latin typeface="微软雅黑" panose="020B0503020204020204" pitchFamily="34" charset="-122"/>
                <a:ea typeface="微软雅黑" panose="020B0503020204020204" pitchFamily="34" charset="-122"/>
              </a:rPr>
              <a:t>200 </a:t>
            </a:r>
            <a:r>
              <a:rPr lang="zh-CN" altLang="en-US" sz="2000" b="1" dirty="0">
                <a:latin typeface="微软雅黑" panose="020B0503020204020204" pitchFamily="34" charset="-122"/>
                <a:ea typeface="微软雅黑" panose="020B0503020204020204" pitchFamily="34" charset="-122"/>
              </a:rPr>
              <a:t>万元</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项的组织间国际（地区）合作研究项目（仅限作为申请人申请和作为负责人承担，作为主要参与者不限）、国家重大科研仪器研制项目（含承担国家重大科研仪器设备研制专项项目）、基础科学中心项目、资助期限超过 </a:t>
            </a:r>
            <a:r>
              <a:rPr lang="en-US" altLang="zh-CN" sz="2000" b="1" dirty="0">
                <a:latin typeface="微软雅黑" panose="020B0503020204020204" pitchFamily="34" charset="-122"/>
                <a:ea typeface="微软雅黑" panose="020B0503020204020204" pitchFamily="34" charset="-122"/>
              </a:rPr>
              <a:t>1 </a:t>
            </a:r>
            <a:r>
              <a:rPr lang="zh-CN" altLang="en-US" sz="2000" b="1" dirty="0">
                <a:latin typeface="微软雅黑" panose="020B0503020204020204" pitchFamily="34" charset="-122"/>
                <a:ea typeface="微软雅黑" panose="020B0503020204020204" pitchFamily="34" charset="-122"/>
              </a:rPr>
              <a:t>年的应急管理项目、原创探索计划项目以及资助期限超过 </a:t>
            </a:r>
            <a:r>
              <a:rPr lang="en-US" altLang="zh-CN" sz="2000" b="1" dirty="0">
                <a:latin typeface="微软雅黑" panose="020B0503020204020204" pitchFamily="34" charset="-122"/>
                <a:ea typeface="微软雅黑" panose="020B0503020204020204" pitchFamily="34" charset="-122"/>
              </a:rPr>
              <a:t>1 </a:t>
            </a:r>
            <a:r>
              <a:rPr lang="zh-CN" altLang="en-US" sz="2000" b="1" dirty="0">
                <a:latin typeface="微软雅黑" panose="020B0503020204020204" pitchFamily="34" charset="-122"/>
                <a:ea typeface="微软雅黑" panose="020B0503020204020204" pitchFamily="34" charset="-122"/>
              </a:rPr>
              <a:t>年的专项项目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特殊说明的除外；应急管理项目中的局（室）委托任务及软课题研究项目、专项项目中的科技活动项目除外。</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60816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CEEAC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3348</TotalTime>
  <Words>2369</Words>
  <Application>Microsoft Office PowerPoint</Application>
  <PresentationFormat>宽屏</PresentationFormat>
  <Paragraphs>183</Paragraphs>
  <Slides>19</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等线</vt:lpstr>
      <vt:lpstr>等线 Light</vt:lpstr>
      <vt:lpstr>微软雅黑</vt:lpstr>
      <vt:lpstr>Arial</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 Ying</dc:creator>
  <cp:lastModifiedBy>admin</cp:lastModifiedBy>
  <cp:revision>200</cp:revision>
  <dcterms:created xsi:type="dcterms:W3CDTF">2020-11-15T08:36:00Z</dcterms:created>
  <dcterms:modified xsi:type="dcterms:W3CDTF">2021-09-02T07:36:57Z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